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58"/>
  </p:notesMasterIdLst>
  <p:handoutMasterIdLst>
    <p:handoutMasterId r:id="rId59"/>
  </p:handoutMasterIdLst>
  <p:sldIdLst>
    <p:sldId id="261" r:id="rId3"/>
    <p:sldId id="271" r:id="rId4"/>
    <p:sldId id="441" r:id="rId5"/>
    <p:sldId id="442" r:id="rId6"/>
    <p:sldId id="444" r:id="rId7"/>
    <p:sldId id="445" r:id="rId8"/>
    <p:sldId id="446" r:id="rId9"/>
    <p:sldId id="447" r:id="rId10"/>
    <p:sldId id="448" r:id="rId11"/>
    <p:sldId id="449" r:id="rId12"/>
    <p:sldId id="450" r:id="rId13"/>
    <p:sldId id="451" r:id="rId14"/>
    <p:sldId id="452" r:id="rId15"/>
    <p:sldId id="453" r:id="rId16"/>
    <p:sldId id="454" r:id="rId17"/>
    <p:sldId id="455" r:id="rId18"/>
    <p:sldId id="456" r:id="rId19"/>
    <p:sldId id="457" r:id="rId20"/>
    <p:sldId id="458" r:id="rId21"/>
    <p:sldId id="459" r:id="rId22"/>
    <p:sldId id="460" r:id="rId23"/>
    <p:sldId id="461" r:id="rId24"/>
    <p:sldId id="462" r:id="rId25"/>
    <p:sldId id="463" r:id="rId26"/>
    <p:sldId id="443" r:id="rId27"/>
    <p:sldId id="465" r:id="rId28"/>
    <p:sldId id="466" r:id="rId29"/>
    <p:sldId id="467" r:id="rId30"/>
    <p:sldId id="468" r:id="rId31"/>
    <p:sldId id="469" r:id="rId32"/>
    <p:sldId id="470" r:id="rId33"/>
    <p:sldId id="471" r:id="rId34"/>
    <p:sldId id="473" r:id="rId35"/>
    <p:sldId id="474" r:id="rId36"/>
    <p:sldId id="472" r:id="rId37"/>
    <p:sldId id="475" r:id="rId38"/>
    <p:sldId id="476" r:id="rId39"/>
    <p:sldId id="477" r:id="rId40"/>
    <p:sldId id="478" r:id="rId41"/>
    <p:sldId id="479" r:id="rId42"/>
    <p:sldId id="480" r:id="rId43"/>
    <p:sldId id="481" r:id="rId44"/>
    <p:sldId id="482" r:id="rId45"/>
    <p:sldId id="483" r:id="rId46"/>
    <p:sldId id="484" r:id="rId47"/>
    <p:sldId id="485" r:id="rId48"/>
    <p:sldId id="486" r:id="rId49"/>
    <p:sldId id="487" r:id="rId50"/>
    <p:sldId id="489" r:id="rId51"/>
    <p:sldId id="495" r:id="rId52"/>
    <p:sldId id="494" r:id="rId53"/>
    <p:sldId id="491" r:id="rId54"/>
    <p:sldId id="492" r:id="rId55"/>
    <p:sldId id="493" r:id="rId56"/>
    <p:sldId id="464"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52FCF23-0E44-7643-B59E-CF3E04F8CB06}">
          <p14:sldIdLst>
            <p14:sldId id="261"/>
            <p14:sldId id="271"/>
            <p14:sldId id="441"/>
            <p14:sldId id="442"/>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43"/>
            <p14:sldId id="465"/>
            <p14:sldId id="466"/>
            <p14:sldId id="467"/>
            <p14:sldId id="468"/>
            <p14:sldId id="469"/>
            <p14:sldId id="470"/>
            <p14:sldId id="471"/>
            <p14:sldId id="473"/>
            <p14:sldId id="474"/>
            <p14:sldId id="472"/>
            <p14:sldId id="475"/>
            <p14:sldId id="476"/>
            <p14:sldId id="477"/>
            <p14:sldId id="478"/>
            <p14:sldId id="479"/>
            <p14:sldId id="480"/>
            <p14:sldId id="481"/>
            <p14:sldId id="482"/>
            <p14:sldId id="483"/>
            <p14:sldId id="484"/>
            <p14:sldId id="485"/>
            <p14:sldId id="486"/>
            <p14:sldId id="487"/>
            <p14:sldId id="489"/>
            <p14:sldId id="495"/>
            <p14:sldId id="494"/>
            <p14:sldId id="491"/>
            <p14:sldId id="492"/>
            <p14:sldId id="493"/>
            <p14:sldId id="464"/>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44" autoAdjust="0"/>
    <p:restoredTop sz="62534" autoAdjust="0"/>
  </p:normalViewPr>
  <p:slideViewPr>
    <p:cSldViewPr snapToGrid="0">
      <p:cViewPr>
        <p:scale>
          <a:sx n="70" d="100"/>
          <a:sy n="70" d="100"/>
        </p:scale>
        <p:origin x="2488" y="344"/>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2/6/17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1208994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Let’s connect the view we have in the storyboard to our new class. In the</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Document Outline</a:t>
            </a:r>
            <a:r>
              <a:rPr lang="en-US" sz="1200" kern="1200" dirty="0" smtClean="0">
                <a:solidFill>
                  <a:schemeClr val="tx1"/>
                </a:solidFill>
                <a:effectLst/>
                <a:latin typeface="+mn-lt"/>
                <a:ea typeface="+mn-ea"/>
                <a:cs typeface="+mn-cs"/>
              </a:rPr>
              <a:t>, click</a:t>
            </a:r>
            <a:r>
              <a:rPr lang="en-US" sz="1200" b="1" kern="1200" dirty="0" smtClean="0">
                <a:solidFill>
                  <a:schemeClr val="tx1"/>
                </a:solidFill>
                <a:effectLst/>
                <a:latin typeface="+mn-lt"/>
                <a:ea typeface="+mn-ea"/>
                <a:cs typeface="+mn-cs"/>
              </a:rPr>
              <a:t> Table View Controller</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Utilities</a:t>
            </a:r>
            <a:r>
              <a:rPr lang="en-US" sz="1200" kern="1200" dirty="0" smtClean="0">
                <a:solidFill>
                  <a:schemeClr val="tx1"/>
                </a:solidFill>
                <a:effectLst/>
                <a:latin typeface="+mn-lt"/>
                <a:ea typeface="+mn-ea"/>
                <a:cs typeface="+mn-cs"/>
              </a:rPr>
              <a:t> area on the right, click the </a:t>
            </a:r>
            <a:r>
              <a:rPr lang="en-US" sz="1200" b="1" kern="1200" dirty="0" smtClean="0">
                <a:solidFill>
                  <a:schemeClr val="tx1"/>
                </a:solidFill>
                <a:effectLst/>
                <a:latin typeface="+mn-lt"/>
                <a:ea typeface="+mn-ea"/>
                <a:cs typeface="+mn-cs"/>
              </a:rPr>
              <a:t>Identity inspector</a:t>
            </a:r>
            <a:r>
              <a:rPr lang="en-US" sz="1200" kern="1200" dirty="0" smtClean="0">
                <a:solidFill>
                  <a:schemeClr val="tx1"/>
                </a:solidFill>
                <a:effectLst/>
                <a:latin typeface="+mn-lt"/>
                <a:ea typeface="+mn-ea"/>
                <a:cs typeface="+mn-cs"/>
              </a:rPr>
              <a:t> tab .</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Next to </a:t>
            </a:r>
            <a:r>
              <a:rPr lang="en-US" sz="1200" b="1" kern="1200" dirty="0" smtClean="0">
                <a:solidFill>
                  <a:schemeClr val="tx1"/>
                </a:solidFill>
                <a:effectLst/>
                <a:latin typeface="+mn-lt"/>
                <a:ea typeface="+mn-ea"/>
                <a:cs typeface="+mn-cs"/>
              </a:rPr>
              <a:t>Class</a:t>
            </a:r>
            <a:r>
              <a:rPr lang="en-US" sz="1200" kern="1200" dirty="0" smtClean="0">
                <a:solidFill>
                  <a:schemeClr val="tx1"/>
                </a:solidFill>
                <a:effectLst/>
                <a:latin typeface="+mn-lt"/>
                <a:ea typeface="+mn-ea"/>
                <a:cs typeface="+mn-cs"/>
              </a:rPr>
              <a:t>, type </a:t>
            </a:r>
            <a:r>
              <a:rPr lang="en-US" sz="1200" b="1" kern="1200" dirty="0" smtClean="0">
                <a:solidFill>
                  <a:schemeClr val="tx1"/>
                </a:solidFill>
                <a:effectLst/>
                <a:latin typeface="+mn-lt"/>
                <a:ea typeface="+mn-ea"/>
                <a:cs typeface="+mn-cs"/>
              </a:rPr>
              <a:t>B</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Xcode</a:t>
            </a:r>
            <a:r>
              <a:rPr lang="en-US" sz="1200" kern="1200" dirty="0" smtClean="0">
                <a:solidFill>
                  <a:schemeClr val="tx1"/>
                </a:solidFill>
                <a:effectLst/>
                <a:latin typeface="+mn-lt"/>
                <a:ea typeface="+mn-ea"/>
                <a:cs typeface="+mn-cs"/>
              </a:rPr>
              <a:t> should autocomplete to:</a:t>
            </a:r>
          </a:p>
          <a:p>
            <a:r>
              <a:rPr lang="en-US" sz="1200" kern="1200" dirty="0" smtClean="0">
                <a:solidFill>
                  <a:schemeClr val="tx1"/>
                </a:solidFill>
                <a:effectLst/>
                <a:latin typeface="+mn-lt"/>
                <a:ea typeface="+mn-ea"/>
                <a:cs typeface="+mn-cs"/>
              </a:rPr>
              <a:t> </a:t>
            </a:r>
          </a:p>
          <a:p>
            <a:r>
              <a:rPr lang="en-US" sz="1200" b="1" kern="1200" dirty="0" err="1" smtClean="0">
                <a:solidFill>
                  <a:schemeClr val="tx1"/>
                </a:solidFill>
                <a:effectLst/>
                <a:latin typeface="+mn-lt"/>
                <a:ea typeface="+mn-ea"/>
                <a:cs typeface="+mn-cs"/>
              </a:rPr>
              <a:t>BandsTableViewController</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NOTE: Sometimes </a:t>
            </a:r>
            <a:r>
              <a:rPr lang="en-US" sz="1200" kern="1200" dirty="0" err="1" smtClean="0">
                <a:solidFill>
                  <a:schemeClr val="tx1"/>
                </a:solidFill>
                <a:effectLst/>
                <a:latin typeface="+mn-lt"/>
                <a:ea typeface="+mn-ea"/>
                <a:cs typeface="+mn-cs"/>
              </a:rPr>
              <a:t>Xcode</a:t>
            </a:r>
            <a:r>
              <a:rPr lang="en-US" sz="1200" kern="1200" dirty="0" smtClean="0">
                <a:solidFill>
                  <a:schemeClr val="tx1"/>
                </a:solidFill>
                <a:effectLst/>
                <a:latin typeface="+mn-lt"/>
                <a:ea typeface="+mn-ea"/>
                <a:cs typeface="+mn-cs"/>
              </a:rPr>
              <a:t> takes a while to recognize a new class, so if you do not see any autocomplete suggestions, you will just have to type it in manually.</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Hit </a:t>
            </a:r>
            <a:r>
              <a:rPr lang="en-US" sz="1200" b="1" kern="1200" dirty="0" smtClean="0">
                <a:solidFill>
                  <a:schemeClr val="tx1"/>
                </a:solidFill>
                <a:effectLst/>
                <a:latin typeface="+mn-lt"/>
                <a:ea typeface="+mn-ea"/>
                <a:cs typeface="+mn-cs"/>
              </a:rPr>
              <a:t>Return</a:t>
            </a:r>
            <a:r>
              <a:rPr lang="en-US" sz="1200" kern="1200" dirty="0" smtClean="0">
                <a:solidFill>
                  <a:schemeClr val="tx1"/>
                </a:solidFill>
                <a:effectLst/>
                <a:latin typeface="+mn-lt"/>
                <a:ea typeface="+mn-ea"/>
                <a:cs typeface="+mn-cs"/>
              </a:rPr>
              <a:t> to apply the change.</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Document Outline</a:t>
            </a:r>
            <a:r>
              <a:rPr lang="en-US" sz="1200" kern="1200" dirty="0" smtClean="0">
                <a:solidFill>
                  <a:schemeClr val="tx1"/>
                </a:solidFill>
                <a:effectLst/>
                <a:latin typeface="+mn-lt"/>
                <a:ea typeface="+mn-ea"/>
                <a:cs typeface="+mn-cs"/>
              </a:rPr>
              <a:t>, click </a:t>
            </a:r>
            <a:r>
              <a:rPr lang="en-US" sz="1200" b="1" kern="1200" dirty="0" smtClean="0">
                <a:solidFill>
                  <a:schemeClr val="tx1"/>
                </a:solidFill>
                <a:effectLst/>
                <a:latin typeface="+mn-lt"/>
                <a:ea typeface="+mn-ea"/>
                <a:cs typeface="+mn-cs"/>
              </a:rPr>
              <a:t>Table View</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Utilities</a:t>
            </a:r>
            <a:r>
              <a:rPr lang="en-US" sz="1200" kern="1200" dirty="0" smtClean="0">
                <a:solidFill>
                  <a:schemeClr val="tx1"/>
                </a:solidFill>
                <a:effectLst/>
                <a:latin typeface="+mn-lt"/>
                <a:ea typeface="+mn-ea"/>
                <a:cs typeface="+mn-cs"/>
              </a:rPr>
              <a:t> area on the right, click the </a:t>
            </a:r>
            <a:r>
              <a:rPr lang="en-US" sz="1200" b="1" kern="1200" dirty="0" smtClean="0">
                <a:solidFill>
                  <a:schemeClr val="tx1"/>
                </a:solidFill>
                <a:effectLst/>
                <a:latin typeface="+mn-lt"/>
                <a:ea typeface="+mn-ea"/>
                <a:cs typeface="+mn-cs"/>
              </a:rPr>
              <a:t>Connections inspector</a:t>
            </a:r>
            <a:r>
              <a:rPr lang="en-US" sz="1200" kern="1200" dirty="0" smtClean="0">
                <a:solidFill>
                  <a:schemeClr val="tx1"/>
                </a:solidFill>
                <a:effectLst/>
                <a:latin typeface="+mn-lt"/>
                <a:ea typeface="+mn-ea"/>
                <a:cs typeface="+mn-cs"/>
              </a:rPr>
              <a:t> tab .</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Notice that </a:t>
            </a:r>
            <a:r>
              <a:rPr lang="en-US" sz="1200" b="1" kern="1200" dirty="0" err="1" smtClean="0">
                <a:solidFill>
                  <a:schemeClr val="tx1"/>
                </a:solidFill>
                <a:effectLst/>
                <a:latin typeface="+mn-lt"/>
                <a:ea typeface="+mn-ea"/>
                <a:cs typeface="+mn-cs"/>
              </a:rPr>
              <a:t>dataSource</a:t>
            </a:r>
            <a:r>
              <a:rPr lang="en-US" sz="1200" kern="120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delegate</a:t>
            </a:r>
            <a:r>
              <a:rPr lang="en-US" sz="1200" kern="1200" dirty="0" smtClean="0">
                <a:solidFill>
                  <a:schemeClr val="tx1"/>
                </a:solidFill>
                <a:effectLst/>
                <a:latin typeface="+mn-lt"/>
                <a:ea typeface="+mn-ea"/>
                <a:cs typeface="+mn-cs"/>
              </a:rPr>
              <a:t> are now connected to the Bands Table View Controller. Awesome! Now we can start adding the code we need to populate the cells.</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Go to </a:t>
            </a:r>
            <a:r>
              <a:rPr lang="en-US" sz="1200" b="1" kern="1200" dirty="0" smtClean="0">
                <a:solidFill>
                  <a:schemeClr val="tx1"/>
                </a:solidFill>
                <a:effectLst/>
                <a:latin typeface="+mn-lt"/>
                <a:ea typeface="+mn-ea"/>
                <a:cs typeface="+mn-cs"/>
              </a:rPr>
              <a:t>File &gt; Save</a:t>
            </a:r>
            <a:r>
              <a:rPr lang="en-US" sz="1200" kern="1200" dirty="0" smtClean="0">
                <a:solidFill>
                  <a:schemeClr val="tx1"/>
                </a:solidFill>
                <a:effectLst/>
                <a:latin typeface="+mn-lt"/>
                <a:ea typeface="+mn-ea"/>
                <a:cs typeface="+mn-cs"/>
              </a:rPr>
              <a:t> or hit </a:t>
            </a:r>
            <a:r>
              <a:rPr lang="en-US" sz="1200" b="1" kern="1200" dirty="0" err="1" smtClean="0">
                <a:solidFill>
                  <a:schemeClr val="tx1"/>
                </a:solidFill>
                <a:effectLst/>
                <a:latin typeface="+mn-lt"/>
                <a:ea typeface="+mn-ea"/>
                <a:cs typeface="+mn-cs"/>
              </a:rPr>
              <a:t>Cmd</a:t>
            </a:r>
            <a:r>
              <a:rPr lang="en-US" sz="1200" b="1" kern="1200" dirty="0" smtClean="0">
                <a:solidFill>
                  <a:schemeClr val="tx1"/>
                </a:solidFill>
                <a:effectLst/>
                <a:latin typeface="+mn-lt"/>
                <a:ea typeface="+mn-ea"/>
                <a:cs typeface="+mn-cs"/>
              </a:rPr>
              <a:t>–S</a:t>
            </a:r>
            <a:r>
              <a:rPr lang="en-US" sz="1200" kern="1200" dirty="0" smtClean="0">
                <a:solidFill>
                  <a:schemeClr val="tx1"/>
                </a:solidFill>
                <a:effectLst/>
                <a:latin typeface="+mn-lt"/>
                <a:ea typeface="+mn-ea"/>
                <a:cs typeface="+mn-cs"/>
              </a:rPr>
              <a:t>.</a:t>
            </a:r>
          </a:p>
          <a:p>
            <a:pPr lvl="0"/>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544087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In the </a:t>
            </a:r>
            <a:r>
              <a:rPr lang="en-US" sz="1200" b="1" kern="1200" dirty="0" smtClean="0">
                <a:solidFill>
                  <a:schemeClr val="tx1"/>
                </a:solidFill>
                <a:effectLst/>
                <a:latin typeface="+mn-lt"/>
                <a:ea typeface="+mn-ea"/>
                <a:cs typeface="+mn-cs"/>
              </a:rPr>
              <a:t>Document Outline</a:t>
            </a:r>
            <a:r>
              <a:rPr lang="en-US" sz="1200" kern="1200" dirty="0" smtClean="0">
                <a:solidFill>
                  <a:schemeClr val="tx1"/>
                </a:solidFill>
                <a:effectLst/>
                <a:latin typeface="+mn-lt"/>
                <a:ea typeface="+mn-ea"/>
                <a:cs typeface="+mn-cs"/>
              </a:rPr>
              <a:t>, click </a:t>
            </a:r>
            <a:r>
              <a:rPr lang="en-US" sz="1200" b="1" kern="1200" dirty="0" smtClean="0">
                <a:solidFill>
                  <a:schemeClr val="tx1"/>
                </a:solidFill>
                <a:effectLst/>
                <a:latin typeface="+mn-lt"/>
                <a:ea typeface="+mn-ea"/>
                <a:cs typeface="+mn-cs"/>
              </a:rPr>
              <a:t>Table View</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Utilities</a:t>
            </a:r>
            <a:r>
              <a:rPr lang="en-US" sz="1200" kern="1200" dirty="0" smtClean="0">
                <a:solidFill>
                  <a:schemeClr val="tx1"/>
                </a:solidFill>
                <a:effectLst/>
                <a:latin typeface="+mn-lt"/>
                <a:ea typeface="+mn-ea"/>
                <a:cs typeface="+mn-cs"/>
              </a:rPr>
              <a:t> area on the right, click the </a:t>
            </a:r>
            <a:r>
              <a:rPr lang="en-US" sz="1200" b="1" kern="1200" dirty="0" smtClean="0">
                <a:solidFill>
                  <a:schemeClr val="tx1"/>
                </a:solidFill>
                <a:effectLst/>
                <a:latin typeface="+mn-lt"/>
                <a:ea typeface="+mn-ea"/>
                <a:cs typeface="+mn-cs"/>
              </a:rPr>
              <a:t>Connections inspector</a:t>
            </a:r>
            <a:r>
              <a:rPr lang="en-US" sz="1200" kern="1200" dirty="0" smtClean="0">
                <a:solidFill>
                  <a:schemeClr val="tx1"/>
                </a:solidFill>
                <a:effectLst/>
                <a:latin typeface="+mn-lt"/>
                <a:ea typeface="+mn-ea"/>
                <a:cs typeface="+mn-cs"/>
              </a:rPr>
              <a:t> tab .</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Notice that </a:t>
            </a:r>
            <a:r>
              <a:rPr lang="en-US" sz="1200" b="1" kern="1200" dirty="0" err="1" smtClean="0">
                <a:solidFill>
                  <a:schemeClr val="tx1"/>
                </a:solidFill>
                <a:effectLst/>
                <a:latin typeface="+mn-lt"/>
                <a:ea typeface="+mn-ea"/>
                <a:cs typeface="+mn-cs"/>
              </a:rPr>
              <a:t>dataSource</a:t>
            </a:r>
            <a:r>
              <a:rPr lang="en-US" sz="1200" kern="120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delegate</a:t>
            </a:r>
            <a:r>
              <a:rPr lang="en-US" sz="1200" kern="1200" dirty="0" smtClean="0">
                <a:solidFill>
                  <a:schemeClr val="tx1"/>
                </a:solidFill>
                <a:effectLst/>
                <a:latin typeface="+mn-lt"/>
                <a:ea typeface="+mn-ea"/>
                <a:cs typeface="+mn-cs"/>
              </a:rPr>
              <a:t> are now connected to the Bands Table View Controller.</a:t>
            </a:r>
          </a:p>
          <a:p>
            <a:pPr lvl="0"/>
            <a:r>
              <a:rPr lang="en-US" sz="1200" kern="1200" dirty="0" smtClean="0">
                <a:solidFill>
                  <a:schemeClr val="tx1"/>
                </a:solidFill>
                <a:effectLst/>
                <a:latin typeface="+mn-lt"/>
                <a:ea typeface="+mn-ea"/>
                <a:cs typeface="+mn-cs"/>
              </a:rPr>
              <a:t>Now we can start adding the code we need to populate the cells.</a:t>
            </a:r>
          </a:p>
          <a:p>
            <a:r>
              <a:rPr lang="en-US" sz="1200" kern="1200" dirty="0" smtClean="0">
                <a:solidFill>
                  <a:schemeClr val="tx1"/>
                </a:solidFill>
                <a:effectLst/>
                <a:latin typeface="+mn-lt"/>
                <a:ea typeface="+mn-ea"/>
                <a:cs typeface="+mn-cs"/>
              </a:rPr>
              <a:t> </a:t>
            </a:r>
          </a:p>
          <a:p>
            <a:pPr lvl="0"/>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1778082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Adding Properties for the Band Data</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Before we can draw the table and all the cells, we need to represent the data (title, subtitle, image) for all the bands in the code. Let’s start by creating properties for the Title, Subtitle, and Image.</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Project Navigator, click on </a:t>
            </a:r>
            <a:r>
              <a:rPr lang="en-US" sz="1200" b="1" kern="1200" dirty="0" err="1" smtClean="0">
                <a:solidFill>
                  <a:schemeClr val="tx1"/>
                </a:solidFill>
                <a:effectLst/>
                <a:latin typeface="+mn-lt"/>
                <a:ea typeface="+mn-ea"/>
                <a:cs typeface="+mn-cs"/>
              </a:rPr>
              <a:t>BandsTableViewController.swift</a:t>
            </a:r>
            <a:r>
              <a:rPr lang="en-US" sz="1200" kern="1200" dirty="0" smtClean="0">
                <a:solidFill>
                  <a:schemeClr val="tx1"/>
                </a:solidFill>
                <a:effectLst/>
                <a:latin typeface="+mn-lt"/>
                <a:ea typeface="+mn-ea"/>
                <a:cs typeface="+mn-cs"/>
              </a:rPr>
              <a:t> to open it.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Add the following array for the band titles around line 13:</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class </a:t>
            </a:r>
            <a:r>
              <a:rPr lang="en-US" sz="1200" kern="1200" dirty="0" err="1" smtClean="0">
                <a:solidFill>
                  <a:schemeClr val="tx1"/>
                </a:solidFill>
                <a:effectLst/>
                <a:latin typeface="+mn-lt"/>
                <a:ea typeface="+mn-ea"/>
                <a:cs typeface="+mn-cs"/>
              </a:rPr>
              <a:t>BandsTableViewController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UITableViewController</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let </a:t>
            </a:r>
            <a:r>
              <a:rPr lang="en-US" sz="1200" b="1" kern="1200" dirty="0" err="1" smtClean="0">
                <a:solidFill>
                  <a:schemeClr val="tx1"/>
                </a:solidFill>
                <a:effectLst/>
                <a:latin typeface="+mn-lt"/>
                <a:ea typeface="+mn-ea"/>
                <a:cs typeface="+mn-cs"/>
              </a:rPr>
              <a:t>bandTitles</a:t>
            </a:r>
            <a:r>
              <a:rPr lang="en-US" sz="1200" b="1" kern="1200" dirty="0" smtClean="0">
                <a:solidFill>
                  <a:schemeClr val="tx1"/>
                </a:solidFill>
                <a:effectLst/>
                <a:latin typeface="+mn-lt"/>
                <a:ea typeface="+mn-ea"/>
                <a:cs typeface="+mn-cs"/>
              </a:rPr>
              <a:t> = ["Nicole Atkins", "Ambulance LTD", "</a:t>
            </a:r>
            <a:r>
              <a:rPr lang="en-US" sz="1200" b="1" kern="1200" dirty="0" err="1" smtClean="0">
                <a:solidFill>
                  <a:schemeClr val="tx1"/>
                </a:solidFill>
                <a:effectLst/>
                <a:latin typeface="+mn-lt"/>
                <a:ea typeface="+mn-ea"/>
                <a:cs typeface="+mn-cs"/>
              </a:rPr>
              <a:t>Sleepies</a:t>
            </a:r>
            <a:r>
              <a:rPr lang="en-US" sz="1200" b="1" kern="1200" dirty="0" smtClean="0">
                <a:solidFill>
                  <a:schemeClr val="tx1"/>
                </a:solidFill>
                <a:effectLst/>
                <a:latin typeface="+mn-lt"/>
                <a:ea typeface="+mn-ea"/>
                <a:cs typeface="+mn-cs"/>
              </a:rPr>
              <a:t>", "Black Angels"]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override </a:t>
            </a:r>
            <a:r>
              <a:rPr lang="en-US" sz="1200" kern="1200" dirty="0" err="1" smtClean="0">
                <a:solidFill>
                  <a:schemeClr val="tx1"/>
                </a:solidFill>
                <a:effectLst/>
                <a:latin typeface="+mn-lt"/>
                <a:ea typeface="+mn-ea"/>
                <a:cs typeface="+mn-cs"/>
              </a:rPr>
              <a:t>func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viewDidLoad</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Recall that an array is a type of data collection used to hold a list of items. You will notice that this array is a constant, which means once you have set the values for this array, the data cannot be changed. It’s also worth noting that arrays must contain all one type of data. In this case, the data that this array contains is of the type </a:t>
            </a:r>
            <a:r>
              <a:rPr lang="en-US" sz="1200" b="1" kern="1200" dirty="0" smtClean="0">
                <a:solidFill>
                  <a:schemeClr val="tx1"/>
                </a:solidFill>
                <a:effectLst/>
                <a:latin typeface="+mn-lt"/>
                <a:ea typeface="+mn-ea"/>
                <a:cs typeface="+mn-cs"/>
              </a:rPr>
              <a:t>String</a:t>
            </a:r>
            <a:r>
              <a:rPr lang="en-US" sz="1200" kern="1200" dirty="0" smtClean="0">
                <a:solidFill>
                  <a:schemeClr val="tx1"/>
                </a:solidFill>
                <a:effectLst/>
                <a:latin typeface="+mn-lt"/>
                <a:ea typeface="+mn-ea"/>
                <a:cs typeface="+mn-cs"/>
              </a:rPr>
              <a:t>.</a:t>
            </a:r>
          </a:p>
          <a:p>
            <a:pPr lvl="0"/>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1662425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After the </a:t>
            </a:r>
            <a:r>
              <a:rPr lang="en-US" sz="1200" kern="1200" dirty="0" err="1" smtClean="0">
                <a:solidFill>
                  <a:schemeClr val="tx1"/>
                </a:solidFill>
                <a:effectLst/>
                <a:latin typeface="+mn-lt"/>
                <a:ea typeface="+mn-ea"/>
                <a:cs typeface="+mn-cs"/>
              </a:rPr>
              <a:t>bandTitles</a:t>
            </a:r>
            <a:r>
              <a:rPr lang="en-US" sz="1200" kern="1200" dirty="0" smtClean="0">
                <a:solidFill>
                  <a:schemeClr val="tx1"/>
                </a:solidFill>
                <a:effectLst/>
                <a:latin typeface="+mn-lt"/>
                <a:ea typeface="+mn-ea"/>
                <a:cs typeface="+mn-cs"/>
              </a:rPr>
              <a:t> property, add the following code: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let </a:t>
            </a:r>
            <a:r>
              <a:rPr lang="en-US" sz="1200" kern="1200" dirty="0" err="1" smtClean="0">
                <a:solidFill>
                  <a:schemeClr val="tx1"/>
                </a:solidFill>
                <a:effectLst/>
                <a:latin typeface="+mn-lt"/>
                <a:ea typeface="+mn-ea"/>
                <a:cs typeface="+mn-cs"/>
              </a:rPr>
              <a:t>bandTitles</a:t>
            </a:r>
            <a:r>
              <a:rPr lang="en-US" sz="1200" kern="1200" dirty="0" smtClean="0">
                <a:solidFill>
                  <a:schemeClr val="tx1"/>
                </a:solidFill>
                <a:effectLst/>
                <a:latin typeface="+mn-lt"/>
                <a:ea typeface="+mn-ea"/>
                <a:cs typeface="+mn-cs"/>
              </a:rPr>
              <a:t> = ["Nicole Atkins", "Ambulance LTD", "</a:t>
            </a:r>
            <a:r>
              <a:rPr lang="en-US" sz="1200" kern="1200" dirty="0" err="1" smtClean="0">
                <a:solidFill>
                  <a:schemeClr val="tx1"/>
                </a:solidFill>
                <a:effectLst/>
                <a:latin typeface="+mn-lt"/>
                <a:ea typeface="+mn-ea"/>
                <a:cs typeface="+mn-cs"/>
              </a:rPr>
              <a:t>Sleepies</a:t>
            </a:r>
            <a:r>
              <a:rPr lang="en-US" sz="1200" kern="1200" dirty="0" smtClean="0">
                <a:solidFill>
                  <a:schemeClr val="tx1"/>
                </a:solidFill>
                <a:effectLst/>
                <a:latin typeface="+mn-lt"/>
                <a:ea typeface="+mn-ea"/>
                <a:cs typeface="+mn-cs"/>
              </a:rPr>
              <a:t>", "Black Angels"] </a:t>
            </a:r>
          </a:p>
          <a:p>
            <a:r>
              <a:rPr lang="en-US" sz="1200" b="1" kern="1200" dirty="0" smtClean="0">
                <a:solidFill>
                  <a:schemeClr val="tx1"/>
                </a:solidFill>
                <a:effectLst/>
                <a:latin typeface="+mn-lt"/>
                <a:ea typeface="+mn-ea"/>
                <a:cs typeface="+mn-cs"/>
              </a:rPr>
              <a:t>let </a:t>
            </a:r>
            <a:r>
              <a:rPr lang="en-US" sz="1200" b="1" kern="1200" dirty="0" err="1" smtClean="0">
                <a:solidFill>
                  <a:schemeClr val="tx1"/>
                </a:solidFill>
                <a:effectLst/>
                <a:latin typeface="+mn-lt"/>
                <a:ea typeface="+mn-ea"/>
                <a:cs typeface="+mn-cs"/>
              </a:rPr>
              <a:t>bandSubTitles</a:t>
            </a:r>
            <a:r>
              <a:rPr lang="en-US" sz="1200" b="1" kern="1200" dirty="0" smtClean="0">
                <a:solidFill>
                  <a:schemeClr val="tx1"/>
                </a:solidFill>
                <a:effectLst/>
                <a:latin typeface="+mn-lt"/>
                <a:ea typeface="+mn-ea"/>
                <a:cs typeface="+mn-cs"/>
              </a:rPr>
              <a:t> = ["Tue 5/1", "Fri 5/4", "Sat 5/5", "Sun 5/6",]</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let </a:t>
            </a:r>
            <a:r>
              <a:rPr lang="en-US" sz="1200" b="1" kern="1200" dirty="0" err="1" smtClean="0">
                <a:solidFill>
                  <a:schemeClr val="tx1"/>
                </a:solidFill>
                <a:effectLst/>
                <a:latin typeface="+mn-lt"/>
                <a:ea typeface="+mn-ea"/>
                <a:cs typeface="+mn-cs"/>
              </a:rPr>
              <a:t>bandImageNames</a:t>
            </a:r>
            <a:r>
              <a:rPr lang="en-US" sz="1200" b="1" kern="1200" dirty="0" smtClean="0">
                <a:solidFill>
                  <a:schemeClr val="tx1"/>
                </a:solidFill>
                <a:effectLst/>
                <a:latin typeface="+mn-lt"/>
                <a:ea typeface="+mn-ea"/>
                <a:cs typeface="+mn-cs"/>
              </a:rPr>
              <a:t> = ["thumb-</a:t>
            </a:r>
            <a:r>
              <a:rPr lang="en-US" sz="1200" b="1" kern="1200" dirty="0" err="1" smtClean="0">
                <a:solidFill>
                  <a:schemeClr val="tx1"/>
                </a:solidFill>
                <a:effectLst/>
                <a:latin typeface="+mn-lt"/>
                <a:ea typeface="+mn-ea"/>
                <a:cs typeface="+mn-cs"/>
              </a:rPr>
              <a:t>nicole</a:t>
            </a:r>
            <a:r>
              <a:rPr lang="en-US" sz="1200" b="1" kern="1200" dirty="0" smtClean="0">
                <a:solidFill>
                  <a:schemeClr val="tx1"/>
                </a:solidFill>
                <a:effectLst/>
                <a:latin typeface="+mn-lt"/>
                <a:ea typeface="+mn-ea"/>
                <a:cs typeface="+mn-cs"/>
              </a:rPr>
              <a:t>-</a:t>
            </a:r>
            <a:r>
              <a:rPr lang="en-US" sz="1200" b="1" kern="1200" dirty="0" err="1" smtClean="0">
                <a:solidFill>
                  <a:schemeClr val="tx1"/>
                </a:solidFill>
                <a:effectLst/>
                <a:latin typeface="+mn-lt"/>
                <a:ea typeface="+mn-ea"/>
                <a:cs typeface="+mn-cs"/>
              </a:rPr>
              <a:t>atkins.png</a:t>
            </a:r>
            <a:r>
              <a:rPr lang="en-US" sz="1200" b="1" kern="1200" dirty="0" smtClean="0">
                <a:solidFill>
                  <a:schemeClr val="tx1"/>
                </a:solidFill>
                <a:effectLst/>
                <a:latin typeface="+mn-lt"/>
                <a:ea typeface="+mn-ea"/>
                <a:cs typeface="+mn-cs"/>
              </a:rPr>
              <a:t>", "thumb-ambulance-</a:t>
            </a:r>
            <a:r>
              <a:rPr lang="en-US" sz="1200" b="1" kern="1200" dirty="0" err="1" smtClean="0">
                <a:solidFill>
                  <a:schemeClr val="tx1"/>
                </a:solidFill>
                <a:effectLst/>
                <a:latin typeface="+mn-lt"/>
                <a:ea typeface="+mn-ea"/>
                <a:cs typeface="+mn-cs"/>
              </a:rPr>
              <a:t>ltd.png</a:t>
            </a:r>
            <a:r>
              <a:rPr lang="en-US" sz="1200" b="1" kern="1200" dirty="0" smtClean="0">
                <a:solidFill>
                  <a:schemeClr val="tx1"/>
                </a:solidFill>
                <a:effectLst/>
                <a:latin typeface="+mn-lt"/>
                <a:ea typeface="+mn-ea"/>
                <a:cs typeface="+mn-cs"/>
              </a:rPr>
              <a:t>", "thumb-</a:t>
            </a:r>
            <a:r>
              <a:rPr lang="en-US" sz="1200" b="1" kern="1200" dirty="0" err="1" smtClean="0">
                <a:solidFill>
                  <a:schemeClr val="tx1"/>
                </a:solidFill>
                <a:effectLst/>
                <a:latin typeface="+mn-lt"/>
                <a:ea typeface="+mn-ea"/>
                <a:cs typeface="+mn-cs"/>
              </a:rPr>
              <a:t>sleepies.png</a:t>
            </a:r>
            <a:r>
              <a:rPr lang="en-US" sz="1200" b="1" kern="1200" dirty="0" smtClean="0">
                <a:solidFill>
                  <a:schemeClr val="tx1"/>
                </a:solidFill>
                <a:effectLst/>
                <a:latin typeface="+mn-lt"/>
                <a:ea typeface="+mn-ea"/>
                <a:cs typeface="+mn-cs"/>
              </a:rPr>
              <a:t>", "thumb-black-</a:t>
            </a:r>
            <a:r>
              <a:rPr lang="en-US" sz="1200" b="1" kern="1200" dirty="0" err="1" smtClean="0">
                <a:solidFill>
                  <a:schemeClr val="tx1"/>
                </a:solidFill>
                <a:effectLst/>
                <a:latin typeface="+mn-lt"/>
                <a:ea typeface="+mn-ea"/>
                <a:cs typeface="+mn-cs"/>
              </a:rPr>
              <a:t>angels.png</a:t>
            </a:r>
            <a:r>
              <a:rPr lang="en-US" sz="1200" b="1"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override </a:t>
            </a:r>
            <a:r>
              <a:rPr lang="en-US" sz="1200" kern="1200" dirty="0" err="1" smtClean="0">
                <a:solidFill>
                  <a:schemeClr val="tx1"/>
                </a:solidFill>
                <a:effectLst/>
                <a:latin typeface="+mn-lt"/>
                <a:ea typeface="+mn-ea"/>
                <a:cs typeface="+mn-cs"/>
              </a:rPr>
              <a:t>func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viewDidLoad</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Go to </a:t>
            </a:r>
            <a:r>
              <a:rPr lang="en-US" sz="1200" b="1" kern="1200" dirty="0" smtClean="0">
                <a:solidFill>
                  <a:schemeClr val="tx1"/>
                </a:solidFill>
                <a:effectLst/>
                <a:latin typeface="+mn-lt"/>
                <a:ea typeface="+mn-ea"/>
                <a:cs typeface="+mn-cs"/>
              </a:rPr>
              <a:t>File &gt; Save</a:t>
            </a:r>
            <a:r>
              <a:rPr lang="en-US"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13</a:t>
            </a:fld>
            <a:endParaRPr lang="en-US"/>
          </a:p>
        </p:txBody>
      </p:sp>
    </p:spTree>
    <p:extLst>
      <p:ext uri="{BB962C8B-B14F-4D97-AF65-F5344CB8AC3E}">
        <p14:creationId xmlns:p14="http://schemas.microsoft.com/office/powerpoint/2010/main" val="1056277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In the Project Navigator, select </a:t>
            </a:r>
            <a:r>
              <a:rPr lang="en-US" sz="1200" b="1" kern="1200" dirty="0" err="1" smtClean="0">
                <a:solidFill>
                  <a:schemeClr val="tx1"/>
                </a:solidFill>
                <a:effectLst/>
                <a:latin typeface="+mn-lt"/>
                <a:ea typeface="+mn-ea"/>
                <a:cs typeface="+mn-cs"/>
              </a:rPr>
              <a:t>BandsTableViewController.swift</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When we created the </a:t>
            </a:r>
            <a:r>
              <a:rPr lang="en-US" sz="1200" b="1" kern="1200" dirty="0" err="1" smtClean="0">
                <a:solidFill>
                  <a:schemeClr val="tx1"/>
                </a:solidFill>
                <a:effectLst/>
                <a:latin typeface="+mn-lt"/>
                <a:ea typeface="+mn-ea"/>
                <a:cs typeface="+mn-cs"/>
              </a:rPr>
              <a:t>BandsTableViewController</a:t>
            </a:r>
            <a:r>
              <a:rPr lang="en-US" sz="1200" kern="1200" dirty="0" smtClean="0">
                <a:solidFill>
                  <a:schemeClr val="tx1"/>
                </a:solidFill>
                <a:effectLst/>
                <a:latin typeface="+mn-lt"/>
                <a:ea typeface="+mn-ea"/>
                <a:cs typeface="+mn-cs"/>
              </a:rPr>
              <a:t> class, </a:t>
            </a:r>
            <a:r>
              <a:rPr lang="en-US" sz="1200" kern="1200" dirty="0" err="1" smtClean="0">
                <a:solidFill>
                  <a:schemeClr val="tx1"/>
                </a:solidFill>
                <a:effectLst/>
                <a:latin typeface="+mn-lt"/>
                <a:ea typeface="+mn-ea"/>
                <a:cs typeface="+mn-cs"/>
              </a:rPr>
              <a:t>Xcode</a:t>
            </a:r>
            <a:r>
              <a:rPr lang="en-US" sz="1200" kern="1200" dirty="0" smtClean="0">
                <a:solidFill>
                  <a:schemeClr val="tx1"/>
                </a:solidFill>
                <a:effectLst/>
                <a:latin typeface="+mn-lt"/>
                <a:ea typeface="+mn-ea"/>
                <a:cs typeface="+mn-cs"/>
              </a:rPr>
              <a:t> automatically provided us with methods to use. Some of the methods are optional and have been commented out. Others have commented code before them, which are hints that </a:t>
            </a:r>
            <a:r>
              <a:rPr lang="en-US" sz="1200" kern="1200" dirty="0" err="1" smtClean="0">
                <a:solidFill>
                  <a:schemeClr val="tx1"/>
                </a:solidFill>
                <a:effectLst/>
                <a:latin typeface="+mn-lt"/>
                <a:ea typeface="+mn-ea"/>
                <a:cs typeface="+mn-cs"/>
              </a:rPr>
              <a:t>Xcode</a:t>
            </a:r>
            <a:r>
              <a:rPr lang="en-US" sz="1200" kern="1200" dirty="0" smtClean="0">
                <a:solidFill>
                  <a:schemeClr val="tx1"/>
                </a:solidFill>
                <a:effectLst/>
                <a:latin typeface="+mn-lt"/>
                <a:ea typeface="+mn-ea"/>
                <a:cs typeface="+mn-cs"/>
              </a:rPr>
              <a:t> gives us for methods that we might want to implement to customize the look, feel and data that we want in our app.</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Around line 32, find the </a:t>
            </a:r>
            <a:r>
              <a:rPr lang="en-US" sz="1200" b="1" kern="1200" dirty="0" smtClean="0">
                <a:solidFill>
                  <a:schemeClr val="tx1"/>
                </a:solidFill>
                <a:effectLst/>
                <a:latin typeface="+mn-lt"/>
                <a:ea typeface="+mn-ea"/>
                <a:cs typeface="+mn-cs"/>
              </a:rPr>
              <a:t>// MARK: - Table view data source</a:t>
            </a:r>
            <a:r>
              <a:rPr lang="en-US" sz="1200" kern="1200" dirty="0" smtClean="0">
                <a:solidFill>
                  <a:schemeClr val="tx1"/>
                </a:solidFill>
                <a:effectLst/>
                <a:latin typeface="+mn-lt"/>
                <a:ea typeface="+mn-ea"/>
                <a:cs typeface="+mn-cs"/>
              </a:rPr>
              <a:t> comment code.</a:t>
            </a:r>
          </a:p>
          <a:p>
            <a:pPr lvl="0"/>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Below that, there are three methods we’ll need to modify to get the band information displaying in our app:</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1412559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These methods are part of the </a:t>
            </a:r>
            <a:r>
              <a:rPr lang="en-US" sz="1200" kern="1200" dirty="0" err="1" smtClean="0">
                <a:solidFill>
                  <a:schemeClr val="tx1"/>
                </a:solidFill>
                <a:effectLst/>
                <a:latin typeface="+mn-lt"/>
                <a:ea typeface="+mn-ea"/>
                <a:cs typeface="+mn-cs"/>
              </a:rPr>
              <a:t>dataSource</a:t>
            </a:r>
            <a:r>
              <a:rPr lang="en-US" sz="1200" kern="1200" dirty="0" smtClean="0">
                <a:solidFill>
                  <a:schemeClr val="tx1"/>
                </a:solidFill>
                <a:effectLst/>
                <a:latin typeface="+mn-lt"/>
                <a:ea typeface="+mn-ea"/>
                <a:cs typeface="+mn-cs"/>
              </a:rPr>
              <a:t> protocol. The first method is </a:t>
            </a:r>
            <a:r>
              <a:rPr lang="en-US" sz="1200" b="1" kern="1200" dirty="0" err="1" smtClean="0">
                <a:solidFill>
                  <a:schemeClr val="tx1"/>
                </a:solidFill>
                <a:effectLst/>
                <a:latin typeface="+mn-lt"/>
                <a:ea typeface="+mn-ea"/>
                <a:cs typeface="+mn-cs"/>
              </a:rPr>
              <a:t>numberOfSectionsInTableView</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This method returns the number of sections so that</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BandsTableViewController</a:t>
            </a:r>
            <a:r>
              <a:rPr lang="en-US" sz="1200" kern="1200" dirty="0" smtClean="0">
                <a:solidFill>
                  <a:schemeClr val="tx1"/>
                </a:solidFill>
                <a:effectLst/>
                <a:latin typeface="+mn-lt"/>
                <a:ea typeface="+mn-ea"/>
                <a:cs typeface="+mn-cs"/>
              </a:rPr>
              <a:t> knows how many to draw and how many to loop through. We’ll just have one section, so change </a:t>
            </a:r>
            <a:r>
              <a:rPr lang="en-US" sz="1200" b="1" kern="1200" dirty="0" smtClean="0">
                <a:solidFill>
                  <a:schemeClr val="tx1"/>
                </a:solidFill>
                <a:effectLst/>
                <a:latin typeface="+mn-lt"/>
                <a:ea typeface="+mn-ea"/>
                <a:cs typeface="+mn-cs"/>
              </a:rPr>
              <a:t>0</a:t>
            </a:r>
            <a:r>
              <a:rPr lang="en-US" sz="1200" kern="1200" dirty="0" smtClean="0">
                <a:solidFill>
                  <a:schemeClr val="tx1"/>
                </a:solidFill>
                <a:effectLst/>
                <a:latin typeface="+mn-lt"/>
                <a:ea typeface="+mn-ea"/>
                <a:cs typeface="+mn-cs"/>
              </a:rPr>
              <a:t> to </a:t>
            </a:r>
            <a:r>
              <a:rPr lang="en-US" sz="1200" b="1" kern="1200" dirty="0" smtClean="0">
                <a:solidFill>
                  <a:schemeClr val="tx1"/>
                </a:solidFill>
                <a:effectLst/>
                <a:latin typeface="+mn-lt"/>
                <a:ea typeface="+mn-ea"/>
                <a:cs typeface="+mn-cs"/>
              </a:rPr>
              <a:t>1</a:t>
            </a:r>
            <a:r>
              <a:rPr lang="en-US" sz="1200" kern="1200" dirty="0" smtClean="0">
                <a:solidFill>
                  <a:schemeClr val="tx1"/>
                </a:solidFill>
                <a:effectLst/>
                <a:latin typeface="+mn-lt"/>
                <a:ea typeface="+mn-ea"/>
                <a:cs typeface="+mn-cs"/>
              </a:rPr>
              <a:t> as shown below:</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override </a:t>
            </a:r>
            <a:r>
              <a:rPr lang="en-US" sz="1200" kern="1200" dirty="0" err="1" smtClean="0">
                <a:solidFill>
                  <a:schemeClr val="tx1"/>
                </a:solidFill>
                <a:effectLst/>
                <a:latin typeface="+mn-lt"/>
                <a:ea typeface="+mn-ea"/>
                <a:cs typeface="+mn-cs"/>
              </a:rPr>
              <a:t>func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numberOfSectionsInTableView</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tableView</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UITableView</a:t>
            </a:r>
            <a:r>
              <a:rPr lang="en-US" sz="1200" kern="1200" dirty="0" smtClean="0">
                <a:solidFill>
                  <a:schemeClr val="tx1"/>
                </a:solidFill>
                <a:effectLst/>
                <a:latin typeface="+mn-lt"/>
                <a:ea typeface="+mn-ea"/>
                <a:cs typeface="+mn-cs"/>
              </a:rPr>
              <a:t>) -&gt; </a:t>
            </a:r>
            <a:r>
              <a:rPr lang="en-US" sz="1200" kern="1200" dirty="0" err="1" smtClean="0">
                <a:solidFill>
                  <a:schemeClr val="tx1"/>
                </a:solidFill>
                <a:effectLst/>
                <a:latin typeface="+mn-lt"/>
                <a:ea typeface="+mn-ea"/>
                <a:cs typeface="+mn-cs"/>
              </a:rPr>
              <a:t>Int</a:t>
            </a:r>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2"/>
            <a:r>
              <a:rPr lang="en-US" sz="1200" kern="1200" dirty="0" smtClean="0">
                <a:solidFill>
                  <a:schemeClr val="tx1"/>
                </a:solidFill>
                <a:effectLst/>
                <a:latin typeface="+mn-lt"/>
                <a:ea typeface="+mn-ea"/>
                <a:cs typeface="+mn-cs"/>
              </a:rPr>
              <a:t>#warning Incomplete implementation, return the number of sections</a:t>
            </a:r>
          </a:p>
          <a:p>
            <a:r>
              <a:rPr lang="en-US" sz="1200" kern="1200" dirty="0" smtClean="0">
                <a:solidFill>
                  <a:schemeClr val="tx1"/>
                </a:solidFill>
                <a:effectLst/>
                <a:latin typeface="+mn-lt"/>
                <a:ea typeface="+mn-ea"/>
                <a:cs typeface="+mn-cs"/>
              </a:rPr>
              <a:t>	return </a:t>
            </a:r>
            <a:r>
              <a:rPr lang="en-US" sz="1200" b="1" kern="1200" dirty="0" smtClean="0">
                <a:solidFill>
                  <a:schemeClr val="tx1"/>
                </a:solidFill>
                <a:effectLst/>
                <a:latin typeface="+mn-lt"/>
                <a:ea typeface="+mn-ea"/>
                <a:cs typeface="+mn-cs"/>
              </a:rPr>
              <a:t>1</a:t>
            </a:r>
            <a:endParaRPr lang="en-US" sz="14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t>
            </a:r>
            <a:endParaRPr lang="en-US" sz="1400" kern="1200" dirty="0" smtClean="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1979631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The next method is </a:t>
            </a:r>
            <a:r>
              <a:rPr lang="en-US" sz="1200" b="1" kern="1200" dirty="0" err="1" smtClean="0">
                <a:solidFill>
                  <a:schemeClr val="tx1"/>
                </a:solidFill>
                <a:effectLst/>
                <a:latin typeface="+mn-lt"/>
                <a:ea typeface="+mn-ea"/>
                <a:cs typeface="+mn-cs"/>
              </a:rPr>
              <a:t>numberOfRowsInSection</a:t>
            </a:r>
            <a:r>
              <a:rPr lang="en-US" sz="1200" kern="1200" dirty="0" smtClean="0">
                <a:solidFill>
                  <a:schemeClr val="tx1"/>
                </a:solidFill>
                <a:effectLst/>
                <a:latin typeface="+mn-lt"/>
                <a:ea typeface="+mn-ea"/>
                <a:cs typeface="+mn-cs"/>
              </a:rPr>
              <a:t>. This method will be called for each section in the table. Since we only have one section, it will only be called once. We need to return the total number of bands that will be drawn. This number will depend on the number of bands we have, which varies, but we can get the number of bands by accessing the size of our array with some simple code. Add the following bold code to the </a:t>
            </a:r>
            <a:r>
              <a:rPr lang="en-US" sz="1200" b="1" kern="1200" dirty="0" err="1" smtClean="0">
                <a:solidFill>
                  <a:schemeClr val="tx1"/>
                </a:solidFill>
                <a:effectLst/>
                <a:latin typeface="+mn-lt"/>
                <a:ea typeface="+mn-ea"/>
                <a:cs typeface="+mn-cs"/>
              </a:rPr>
              <a:t>numberOfRowsInSection</a:t>
            </a:r>
            <a:r>
              <a:rPr lang="en-US" sz="1200" kern="1200" dirty="0" smtClean="0">
                <a:solidFill>
                  <a:schemeClr val="tx1"/>
                </a:solidFill>
                <a:effectLst/>
                <a:latin typeface="+mn-lt"/>
                <a:ea typeface="+mn-ea"/>
                <a:cs typeface="+mn-cs"/>
              </a:rPr>
              <a:t> method, replacing the </a:t>
            </a:r>
            <a:r>
              <a:rPr lang="en-US" sz="1200" b="1" kern="1200" dirty="0" smtClean="0">
                <a:solidFill>
                  <a:schemeClr val="tx1"/>
                </a:solidFill>
                <a:effectLst/>
                <a:latin typeface="+mn-lt"/>
                <a:ea typeface="+mn-ea"/>
                <a:cs typeface="+mn-cs"/>
              </a:rPr>
              <a:t>0</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override </a:t>
            </a:r>
            <a:r>
              <a:rPr lang="en-US" sz="1200" kern="1200" dirty="0" err="1" smtClean="0">
                <a:solidFill>
                  <a:schemeClr val="tx1"/>
                </a:solidFill>
                <a:effectLst/>
                <a:latin typeface="+mn-lt"/>
                <a:ea typeface="+mn-ea"/>
                <a:cs typeface="+mn-cs"/>
              </a:rPr>
              <a:t>func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tableView</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tableView</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UITableView</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numberOfRowsInSection</a:t>
            </a:r>
            <a:r>
              <a:rPr lang="en-US" sz="1200" kern="1200" dirty="0" smtClean="0">
                <a:solidFill>
                  <a:schemeClr val="tx1"/>
                </a:solidFill>
                <a:effectLst/>
                <a:latin typeface="+mn-lt"/>
                <a:ea typeface="+mn-ea"/>
                <a:cs typeface="+mn-cs"/>
              </a:rPr>
              <a:t> section: </a:t>
            </a:r>
            <a:r>
              <a:rPr lang="en-US" sz="1200" kern="1200" dirty="0" err="1" smtClean="0">
                <a:solidFill>
                  <a:schemeClr val="tx1"/>
                </a:solidFill>
                <a:effectLst/>
                <a:latin typeface="+mn-lt"/>
                <a:ea typeface="+mn-ea"/>
                <a:cs typeface="+mn-cs"/>
              </a:rPr>
              <a:t>Int</a:t>
            </a:r>
            <a:r>
              <a:rPr lang="en-US" sz="1200" kern="1200" dirty="0" smtClean="0">
                <a:solidFill>
                  <a:schemeClr val="tx1"/>
                </a:solidFill>
                <a:effectLst/>
                <a:latin typeface="+mn-lt"/>
                <a:ea typeface="+mn-ea"/>
                <a:cs typeface="+mn-cs"/>
              </a:rPr>
              <a:t>) -&gt; </a:t>
            </a:r>
            <a:r>
              <a:rPr lang="en-US" sz="1200" kern="1200" dirty="0" err="1" smtClean="0">
                <a:solidFill>
                  <a:schemeClr val="tx1"/>
                </a:solidFill>
                <a:effectLst/>
                <a:latin typeface="+mn-lt"/>
                <a:ea typeface="+mn-ea"/>
                <a:cs typeface="+mn-cs"/>
              </a:rPr>
              <a:t>Int</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 #warning Incomplete implementation, return the number of rows</a:t>
            </a:r>
          </a:p>
          <a:p>
            <a:r>
              <a:rPr lang="en-US" sz="1200" kern="1200" dirty="0" smtClean="0">
                <a:solidFill>
                  <a:schemeClr val="tx1"/>
                </a:solidFill>
                <a:effectLst/>
                <a:latin typeface="+mn-lt"/>
                <a:ea typeface="+mn-ea"/>
                <a:cs typeface="+mn-cs"/>
              </a:rPr>
              <a:t>	return </a:t>
            </a:r>
            <a:r>
              <a:rPr lang="en-US" sz="1200" b="1" kern="1200" dirty="0" err="1" smtClean="0">
                <a:solidFill>
                  <a:schemeClr val="tx1"/>
                </a:solidFill>
                <a:effectLst/>
                <a:latin typeface="+mn-lt"/>
                <a:ea typeface="+mn-ea"/>
                <a:cs typeface="+mn-cs"/>
              </a:rPr>
              <a:t>bandTitles.count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code takes the array </a:t>
            </a:r>
            <a:r>
              <a:rPr lang="en-US" sz="1200" b="1" kern="1200" dirty="0" err="1" smtClean="0">
                <a:solidFill>
                  <a:schemeClr val="tx1"/>
                </a:solidFill>
                <a:effectLst/>
                <a:latin typeface="+mn-lt"/>
                <a:ea typeface="+mn-ea"/>
                <a:cs typeface="+mn-cs"/>
              </a:rPr>
              <a:t>bandTitles</a:t>
            </a:r>
            <a:r>
              <a:rPr lang="en-US" sz="1200" kern="1200" dirty="0" smtClean="0">
                <a:solidFill>
                  <a:schemeClr val="tx1"/>
                </a:solidFill>
                <a:effectLst/>
                <a:latin typeface="+mn-lt"/>
                <a:ea typeface="+mn-ea"/>
                <a:cs typeface="+mn-cs"/>
              </a:rPr>
              <a:t> and accesses a method called </a:t>
            </a:r>
            <a:r>
              <a:rPr lang="en-US" sz="1200" b="1" kern="1200" dirty="0" smtClean="0">
                <a:solidFill>
                  <a:schemeClr val="tx1"/>
                </a:solidFill>
                <a:effectLst/>
                <a:latin typeface="+mn-lt"/>
                <a:ea typeface="+mn-ea"/>
                <a:cs typeface="+mn-cs"/>
              </a:rPr>
              <a:t>count</a:t>
            </a:r>
            <a:r>
              <a:rPr lang="en-US" sz="1200" kern="1200" dirty="0" smtClean="0">
                <a:solidFill>
                  <a:schemeClr val="tx1"/>
                </a:solidFill>
                <a:effectLst/>
                <a:latin typeface="+mn-lt"/>
                <a:ea typeface="+mn-ea"/>
                <a:cs typeface="+mn-cs"/>
              </a:rPr>
              <a:t>. The count method gives us the size of the array. After this method has the size of the array, it will tell the View Controller how many times to call the next method, </a:t>
            </a:r>
            <a:r>
              <a:rPr lang="en-US" sz="1200" b="1" kern="1200" dirty="0" err="1" smtClean="0">
                <a:solidFill>
                  <a:schemeClr val="tx1"/>
                </a:solidFill>
                <a:effectLst/>
                <a:latin typeface="+mn-lt"/>
                <a:ea typeface="+mn-ea"/>
                <a:cs typeface="+mn-cs"/>
              </a:rPr>
              <a:t>cellForRowAtIndexPath</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16</a:t>
            </a:fld>
            <a:endParaRPr lang="en-US"/>
          </a:p>
        </p:txBody>
      </p:sp>
    </p:spTree>
    <p:extLst>
      <p:ext uri="{BB962C8B-B14F-4D97-AF65-F5344CB8AC3E}">
        <p14:creationId xmlns:p14="http://schemas.microsoft.com/office/powerpoint/2010/main" val="1946032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sz="1200" b="1" kern="1200" dirty="0" err="1" smtClean="0">
                <a:solidFill>
                  <a:schemeClr val="tx1"/>
                </a:solidFill>
                <a:effectLst/>
                <a:latin typeface="+mn-lt"/>
                <a:ea typeface="+mn-ea"/>
                <a:cs typeface="+mn-cs"/>
              </a:rPr>
              <a:t>cellForRowAtIndexPath</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returns the cell object with all the data it needs to draw the</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title, subtitle, and image. It is called for each row and it passes in a parameter called </a:t>
            </a:r>
            <a:r>
              <a:rPr lang="en-US" sz="1200" b="1" kern="1200" dirty="0" err="1" smtClean="0">
                <a:solidFill>
                  <a:schemeClr val="tx1"/>
                </a:solidFill>
                <a:effectLst/>
                <a:latin typeface="+mn-lt"/>
                <a:ea typeface="+mn-ea"/>
                <a:cs typeface="+mn-cs"/>
              </a:rPr>
              <a:t>indexPath</a:t>
            </a:r>
            <a:r>
              <a:rPr lang="en-US" sz="1200" kern="1200" dirty="0" smtClean="0">
                <a:solidFill>
                  <a:schemeClr val="tx1"/>
                </a:solidFill>
                <a:effectLst/>
                <a:latin typeface="+mn-lt"/>
                <a:ea typeface="+mn-ea"/>
                <a:cs typeface="+mn-cs"/>
              </a:rPr>
              <a:t>, which will tell us which row is currently being called for. What we need to</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do next is build a cell object with the data we want the table to draw.</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If you remember, earlier in the exercise we set the Cell Identifier of the Nicole Atkins cell in the storyboard to </a:t>
            </a:r>
            <a:r>
              <a:rPr lang="en-US" sz="1200" b="1" kern="1200" dirty="0" err="1" smtClean="0">
                <a:solidFill>
                  <a:schemeClr val="tx1"/>
                </a:solidFill>
                <a:effectLst/>
                <a:latin typeface="+mn-lt"/>
                <a:ea typeface="+mn-ea"/>
                <a:cs typeface="+mn-cs"/>
              </a:rPr>
              <a:t>bandCell</a:t>
            </a:r>
            <a:r>
              <a:rPr lang="en-US" sz="1200" kern="1200" dirty="0" smtClean="0">
                <a:solidFill>
                  <a:schemeClr val="tx1"/>
                </a:solidFill>
                <a:effectLst/>
                <a:latin typeface="+mn-lt"/>
                <a:ea typeface="+mn-ea"/>
                <a:cs typeface="+mn-cs"/>
              </a:rPr>
              <a:t>. To target the cell on our storyboard we need to edit this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 that we have the correct cell being targeted, let’s look at the rest of the code. The code in </a:t>
            </a:r>
            <a:r>
              <a:rPr lang="en-US" sz="1200" kern="1200" dirty="0" err="1" smtClean="0">
                <a:solidFill>
                  <a:schemeClr val="tx1"/>
                </a:solidFill>
                <a:effectLst/>
                <a:latin typeface="+mn-lt"/>
                <a:ea typeface="+mn-ea"/>
                <a:cs typeface="+mn-cs"/>
              </a:rPr>
              <a:t>cellForRowAtIndexPath</a:t>
            </a:r>
            <a:r>
              <a:rPr lang="en-US" sz="1200" kern="1200" dirty="0" smtClean="0">
                <a:solidFill>
                  <a:schemeClr val="tx1"/>
                </a:solidFill>
                <a:effectLst/>
                <a:latin typeface="+mn-lt"/>
                <a:ea typeface="+mn-ea"/>
                <a:cs typeface="+mn-cs"/>
              </a:rPr>
              <a:t>: grabs the cell from the storyboard by using a method </a:t>
            </a:r>
            <a:r>
              <a:rPr lang="en-US" sz="1200" b="1" kern="1200" dirty="0" err="1" smtClean="0">
                <a:solidFill>
                  <a:schemeClr val="tx1"/>
                </a:solidFill>
                <a:effectLst/>
                <a:latin typeface="+mn-lt"/>
                <a:ea typeface="+mn-ea"/>
                <a:cs typeface="+mn-cs"/>
              </a:rPr>
              <a:t>dequeueReusableCellWithIdentifier</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to pass in the Identifier cell. The method is called and passes in an </a:t>
            </a:r>
            <a:r>
              <a:rPr lang="en-US" sz="1200" b="1" kern="1200" dirty="0" err="1" smtClean="0">
                <a:solidFill>
                  <a:schemeClr val="tx1"/>
                </a:solidFill>
                <a:effectLst/>
                <a:latin typeface="+mn-lt"/>
                <a:ea typeface="+mn-ea"/>
                <a:cs typeface="+mn-cs"/>
              </a:rPr>
              <a:t>indexPath</a:t>
            </a:r>
            <a:r>
              <a:rPr lang="en-US" sz="1200" kern="1200" dirty="0" smtClean="0">
                <a:solidFill>
                  <a:schemeClr val="tx1"/>
                </a:solidFill>
                <a:effectLst/>
                <a:latin typeface="+mn-lt"/>
                <a:ea typeface="+mn-ea"/>
                <a:cs typeface="+mn-cs"/>
              </a:rPr>
              <a:t> variable to the </a:t>
            </a:r>
            <a:r>
              <a:rPr lang="en-US" sz="1200" kern="1200" dirty="0" err="1" smtClean="0">
                <a:solidFill>
                  <a:schemeClr val="tx1"/>
                </a:solidFill>
                <a:effectLst/>
                <a:latin typeface="+mn-lt"/>
                <a:ea typeface="+mn-ea"/>
                <a:cs typeface="+mn-cs"/>
              </a:rPr>
              <a:t>tableView</a:t>
            </a:r>
            <a:r>
              <a:rPr lang="en-US" sz="1200" kern="1200" dirty="0" smtClean="0">
                <a:solidFill>
                  <a:schemeClr val="tx1"/>
                </a:solidFill>
                <a:effectLst/>
                <a:latin typeface="+mn-lt"/>
                <a:ea typeface="+mn-ea"/>
                <a:cs typeface="+mn-cs"/>
              </a:rPr>
              <a:t> object. </a:t>
            </a:r>
            <a:r>
              <a:rPr lang="en-US" sz="1200" b="1" kern="1200" dirty="0" err="1" smtClean="0">
                <a:solidFill>
                  <a:schemeClr val="tx1"/>
                </a:solidFill>
                <a:effectLst/>
                <a:latin typeface="+mn-lt"/>
                <a:ea typeface="+mn-ea"/>
                <a:cs typeface="+mn-cs"/>
              </a:rPr>
              <a:t>indexPath</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specifies the section and row that it will be working with. That instantiates</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 cell object, which we want to further customize by adding our band data into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17</a:t>
            </a:fld>
            <a:endParaRPr lang="en-US"/>
          </a:p>
        </p:txBody>
      </p:sp>
    </p:spTree>
    <p:extLst>
      <p:ext uri="{BB962C8B-B14F-4D97-AF65-F5344CB8AC3E}">
        <p14:creationId xmlns:p14="http://schemas.microsoft.com/office/powerpoint/2010/main" val="1912552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Customizing the Cells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marL="228600" indent="-228600">
              <a:buAutoNum type="arabicPeriod"/>
            </a:pPr>
            <a:r>
              <a:rPr lang="en-US" sz="1200" kern="1200" dirty="0" smtClean="0">
                <a:solidFill>
                  <a:schemeClr val="tx1"/>
                </a:solidFill>
                <a:effectLst/>
                <a:latin typeface="+mn-lt"/>
                <a:ea typeface="+mn-ea"/>
                <a:cs typeface="+mn-cs"/>
              </a:rPr>
              <a:t>Find the </a:t>
            </a:r>
            <a:r>
              <a:rPr lang="en-US" sz="1200" b="1" kern="1200" dirty="0" smtClean="0">
                <a:solidFill>
                  <a:schemeClr val="tx1"/>
                </a:solidFill>
                <a:effectLst/>
                <a:latin typeface="+mn-lt"/>
                <a:ea typeface="+mn-ea"/>
                <a:cs typeface="+mn-cs"/>
              </a:rPr>
              <a:t>// Configure the cell</a:t>
            </a:r>
            <a:r>
              <a:rPr lang="en-US" sz="1200" kern="1200" dirty="0" smtClean="0">
                <a:solidFill>
                  <a:schemeClr val="tx1"/>
                </a:solidFill>
                <a:effectLst/>
                <a:latin typeface="+mn-lt"/>
                <a:ea typeface="+mn-ea"/>
                <a:cs typeface="+mn-cs"/>
              </a:rPr>
              <a:t> comment code around line 47.</a:t>
            </a:r>
          </a:p>
          <a:p>
            <a:pPr marL="228600" indent="-228600">
              <a:buAutoNum type="arabicPeriod"/>
            </a:pP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This is where we will be adding the code that will customize the cells with our band info. To start with, we need to access the label for the Title in our cell. The Title label is represented by the attribute </a:t>
            </a:r>
            <a:r>
              <a:rPr lang="en-US" sz="1200" b="1" kern="1200" dirty="0" err="1" smtClean="0">
                <a:solidFill>
                  <a:schemeClr val="tx1"/>
                </a:solidFill>
                <a:effectLst/>
                <a:latin typeface="+mn-lt"/>
                <a:ea typeface="+mn-ea"/>
                <a:cs typeface="+mn-cs"/>
              </a:rPr>
              <a:t>textLabel</a:t>
            </a:r>
            <a:r>
              <a:rPr lang="en-US" sz="1200" kern="1200" dirty="0" smtClean="0">
                <a:solidFill>
                  <a:schemeClr val="tx1"/>
                </a:solidFill>
                <a:effectLst/>
                <a:latin typeface="+mn-lt"/>
                <a:ea typeface="+mn-ea"/>
                <a:cs typeface="+mn-cs"/>
              </a:rPr>
              <a:t>. We need to redefine the </a:t>
            </a:r>
            <a:r>
              <a:rPr lang="en-US" sz="1200" b="1" kern="1200" dirty="0" smtClean="0">
                <a:solidFill>
                  <a:schemeClr val="tx1"/>
                </a:solidFill>
                <a:effectLst/>
                <a:latin typeface="+mn-lt"/>
                <a:ea typeface="+mn-ea"/>
                <a:cs typeface="+mn-cs"/>
              </a:rPr>
              <a:t>text</a:t>
            </a:r>
            <a:r>
              <a:rPr lang="en-US" sz="1200" kern="1200" dirty="0" smtClean="0">
                <a:solidFill>
                  <a:schemeClr val="tx1"/>
                </a:solidFill>
                <a:effectLst/>
                <a:latin typeface="+mn-lt"/>
                <a:ea typeface="+mn-ea"/>
                <a:cs typeface="+mn-cs"/>
              </a:rPr>
              <a:t> in the </a:t>
            </a:r>
            <a:r>
              <a:rPr lang="en-US" sz="1200" b="1" kern="1200" dirty="0" err="1" smtClean="0">
                <a:solidFill>
                  <a:schemeClr val="tx1"/>
                </a:solidFill>
                <a:effectLst/>
                <a:latin typeface="+mn-lt"/>
                <a:ea typeface="+mn-ea"/>
                <a:cs typeface="+mn-cs"/>
              </a:rPr>
              <a:t>textLabel</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the</a:t>
            </a:r>
            <a:r>
              <a:rPr lang="en-US" sz="1200" b="1" kern="1200" dirty="0" smtClean="0">
                <a:solidFill>
                  <a:schemeClr val="tx1"/>
                </a:solidFill>
                <a:effectLst/>
                <a:latin typeface="+mn-lt"/>
                <a:ea typeface="+mn-ea"/>
                <a:cs typeface="+mn-cs"/>
              </a:rPr>
              <a:t> cell</a:t>
            </a:r>
            <a:r>
              <a:rPr lang="en-US" sz="1200" kern="1200" dirty="0" smtClean="0">
                <a:solidFill>
                  <a:schemeClr val="tx1"/>
                </a:solidFill>
                <a:effectLst/>
                <a:latin typeface="+mn-lt"/>
                <a:ea typeface="+mn-ea"/>
                <a:cs typeface="+mn-cs"/>
              </a:rPr>
              <a:t>. Add the following bold code: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Configure the cell...</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cell.</a:t>
            </a:r>
            <a:r>
              <a:rPr lang="en-US" sz="1200" b="1" kern="1200" dirty="0" err="1" smtClean="0">
                <a:solidFill>
                  <a:schemeClr val="tx1"/>
                </a:solidFill>
                <a:effectLst/>
                <a:latin typeface="+mn-lt"/>
                <a:ea typeface="+mn-ea"/>
                <a:cs typeface="+mn-cs"/>
              </a:rPr>
              <a:t>textLabel</a:t>
            </a:r>
            <a:r>
              <a:rPr lang="en-US" sz="1200" b="1" kern="1200" dirty="0" smtClean="0">
                <a:solidFill>
                  <a:schemeClr val="tx1"/>
                </a:solidFill>
                <a:effectLst/>
                <a:latin typeface="+mn-lt"/>
                <a:ea typeface="+mn-ea"/>
                <a:cs typeface="+mn-cs"/>
              </a:rPr>
              <a:t>?.text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return cell</a:t>
            </a:r>
          </a:p>
          <a:p>
            <a:pPr marL="228600" indent="-228600">
              <a:buAutoNum type="arabicPeriod"/>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18</a:t>
            </a:fld>
            <a:endParaRPr lang="en-US"/>
          </a:p>
        </p:txBody>
      </p:sp>
    </p:spTree>
    <p:extLst>
      <p:ext uri="{BB962C8B-B14F-4D97-AF65-F5344CB8AC3E}">
        <p14:creationId xmlns:p14="http://schemas.microsoft.com/office/powerpoint/2010/main" val="242194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err="1" smtClean="0">
                <a:solidFill>
                  <a:schemeClr val="tx1"/>
                </a:solidFill>
                <a:effectLst/>
                <a:latin typeface="+mn-lt"/>
                <a:ea typeface="+mn-ea"/>
                <a:cs typeface="+mn-cs"/>
              </a:rPr>
              <a:t>bandTitles</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the name of the array with the Title info.</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indexPath.row</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gets the info</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from the array at a specific value. That value is the row that is currently being populated. Each time code passes through a cell configuration it passes the value </a:t>
            </a:r>
            <a:r>
              <a:rPr lang="en-US" sz="1200" b="1" kern="1200" dirty="0" err="1" smtClean="0">
                <a:solidFill>
                  <a:schemeClr val="tx1"/>
                </a:solidFill>
                <a:effectLst/>
                <a:latin typeface="+mn-lt"/>
                <a:ea typeface="+mn-ea"/>
                <a:cs typeface="+mn-cs"/>
              </a:rPr>
              <a:t>indexPath</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to the method. The </a:t>
            </a:r>
            <a:r>
              <a:rPr lang="en-US" sz="1200" kern="1200" dirty="0" err="1" smtClean="0">
                <a:solidFill>
                  <a:schemeClr val="tx1"/>
                </a:solidFill>
                <a:effectLst/>
                <a:latin typeface="+mn-lt"/>
                <a:ea typeface="+mn-ea"/>
                <a:cs typeface="+mn-cs"/>
              </a:rPr>
              <a:t>indexPath</a:t>
            </a:r>
            <a:r>
              <a:rPr lang="en-US" sz="1200" kern="1200" dirty="0" smtClean="0">
                <a:solidFill>
                  <a:schemeClr val="tx1"/>
                </a:solidFill>
                <a:effectLst/>
                <a:latin typeface="+mn-lt"/>
                <a:ea typeface="+mn-ea"/>
                <a:cs typeface="+mn-cs"/>
              </a:rPr>
              <a:t> is what lets us know what section and what</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row we are currently dealing with. We access the row number by using </a:t>
            </a:r>
            <a:r>
              <a:rPr lang="en-US" sz="1200" b="1" kern="1200" dirty="0" err="1" smtClean="0">
                <a:solidFill>
                  <a:schemeClr val="tx1"/>
                </a:solidFill>
                <a:effectLst/>
                <a:latin typeface="+mn-lt"/>
                <a:ea typeface="+mn-ea"/>
                <a:cs typeface="+mn-cs"/>
              </a:rPr>
              <a:t>indexPath.row</a:t>
            </a:r>
            <a:r>
              <a:rPr lang="en-US" sz="1200" kern="1200" dirty="0" smtClean="0">
                <a:solidFill>
                  <a:schemeClr val="tx1"/>
                </a:solidFill>
                <a:effectLst/>
                <a:latin typeface="+mn-lt"/>
                <a:ea typeface="+mn-ea"/>
                <a:cs typeface="+mn-cs"/>
              </a:rPr>
              <a:t>. This will, in turn, fetch the corresponding value from the array. You</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should get used to this process of associating row numbers with array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RUN THE CODE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19</a:t>
            </a:fld>
            <a:endParaRPr lang="en-US"/>
          </a:p>
        </p:txBody>
      </p:sp>
    </p:spTree>
    <p:extLst>
      <p:ext uri="{BB962C8B-B14F-4D97-AF65-F5344CB8AC3E}">
        <p14:creationId xmlns:p14="http://schemas.microsoft.com/office/powerpoint/2010/main" val="784763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764777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still need to set the show date and band image. </a:t>
            </a:r>
          </a:p>
          <a:p>
            <a:pPr lvl="0"/>
            <a:r>
              <a:rPr lang="en-US" sz="1200" kern="1200" dirty="0" smtClean="0">
                <a:solidFill>
                  <a:schemeClr val="tx1"/>
                </a:solidFill>
                <a:effectLst/>
                <a:latin typeface="+mn-lt"/>
                <a:ea typeface="+mn-ea"/>
                <a:cs typeface="+mn-cs"/>
              </a:rPr>
              <a:t>To set the value for our </a:t>
            </a:r>
            <a:r>
              <a:rPr lang="en-US" sz="1200" kern="1200" dirty="0" err="1" smtClean="0">
                <a:solidFill>
                  <a:schemeClr val="tx1"/>
                </a:solidFill>
                <a:effectLst/>
                <a:latin typeface="+mn-lt"/>
                <a:ea typeface="+mn-ea"/>
                <a:cs typeface="+mn-cs"/>
              </a:rPr>
              <a:t>detailTextLabel</a:t>
            </a:r>
            <a:r>
              <a:rPr lang="en-US" sz="1200" kern="1200" dirty="0" smtClean="0">
                <a:solidFill>
                  <a:schemeClr val="tx1"/>
                </a:solidFill>
                <a:effectLst/>
                <a:latin typeface="+mn-lt"/>
                <a:ea typeface="+mn-ea"/>
                <a:cs typeface="+mn-cs"/>
              </a:rPr>
              <a:t> we will follow the same process as we did for our </a:t>
            </a:r>
            <a:r>
              <a:rPr lang="en-US" sz="1200" kern="1200" dirty="0" err="1" smtClean="0">
                <a:solidFill>
                  <a:schemeClr val="tx1"/>
                </a:solidFill>
                <a:effectLst/>
                <a:latin typeface="+mn-lt"/>
                <a:ea typeface="+mn-ea"/>
                <a:cs typeface="+mn-cs"/>
              </a:rPr>
              <a:t>textLabel</a:t>
            </a:r>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Add the following bold code below the </a:t>
            </a:r>
            <a:r>
              <a:rPr lang="en-US" sz="1200" kern="1200" dirty="0" err="1" smtClean="0">
                <a:solidFill>
                  <a:schemeClr val="tx1"/>
                </a:solidFill>
                <a:effectLst/>
                <a:latin typeface="+mn-lt"/>
                <a:ea typeface="+mn-ea"/>
                <a:cs typeface="+mn-cs"/>
              </a:rPr>
              <a:t>textLabel</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RUN THE CODE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20</a:t>
            </a:fld>
            <a:endParaRPr lang="en-US"/>
          </a:p>
        </p:txBody>
      </p:sp>
    </p:spTree>
    <p:extLst>
      <p:ext uri="{BB962C8B-B14F-4D97-AF65-F5344CB8AC3E}">
        <p14:creationId xmlns:p14="http://schemas.microsoft.com/office/powerpoint/2010/main" val="59510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To change the image, we’ll use the </a:t>
            </a:r>
            <a:r>
              <a:rPr lang="en-US" sz="1200" kern="1200" dirty="0" err="1" smtClean="0">
                <a:solidFill>
                  <a:schemeClr val="tx1"/>
                </a:solidFill>
                <a:effectLst/>
                <a:latin typeface="+mn-lt"/>
                <a:ea typeface="+mn-ea"/>
                <a:cs typeface="+mn-cs"/>
              </a:rPr>
              <a:t>UIImage</a:t>
            </a:r>
            <a:r>
              <a:rPr lang="en-US" sz="1200" kern="1200" dirty="0" smtClean="0">
                <a:solidFill>
                  <a:schemeClr val="tx1"/>
                </a:solidFill>
                <a:effectLst/>
                <a:latin typeface="+mn-lt"/>
                <a:ea typeface="+mn-ea"/>
                <a:cs typeface="+mn-cs"/>
              </a:rPr>
              <a:t> class. If you pass in the name of an image to this method, it will find the locally stored image and instantiate an object. Add the following bold code: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Configure the cell...</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cell.</a:t>
            </a:r>
            <a:r>
              <a:rPr lang="en-US" sz="1200" kern="1200" dirty="0" err="1" smtClean="0">
                <a:solidFill>
                  <a:schemeClr val="tx1"/>
                </a:solidFill>
                <a:effectLst/>
                <a:latin typeface="+mn-lt"/>
                <a:ea typeface="+mn-ea"/>
                <a:cs typeface="+mn-cs"/>
              </a:rPr>
              <a:t>textLabel</a:t>
            </a:r>
            <a:r>
              <a:rPr lang="en-US" sz="1200" kern="1200" dirty="0" smtClean="0">
                <a:solidFill>
                  <a:schemeClr val="tx1"/>
                </a:solidFill>
                <a:effectLst/>
                <a:latin typeface="+mn-lt"/>
                <a:ea typeface="+mn-ea"/>
                <a:cs typeface="+mn-cs"/>
              </a:rPr>
              <a:t>?.text = </a:t>
            </a:r>
            <a:r>
              <a:rPr lang="en-US" sz="1200" kern="1200" dirty="0" err="1" smtClean="0">
                <a:solidFill>
                  <a:schemeClr val="tx1"/>
                </a:solidFill>
                <a:effectLst/>
                <a:latin typeface="+mn-lt"/>
                <a:ea typeface="+mn-ea"/>
                <a:cs typeface="+mn-cs"/>
              </a:rPr>
              <a:t>bandTitles</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indexPath.row</a:t>
            </a:r>
            <a:r>
              <a:rPr lang="en-US" sz="1200" kern="1200" dirty="0" smtClean="0">
                <a:solidFill>
                  <a:schemeClr val="tx1"/>
                </a:solidFill>
                <a:effectLst/>
                <a:latin typeface="+mn-lt"/>
                <a:ea typeface="+mn-ea"/>
                <a:cs typeface="+mn-cs"/>
              </a:rPr>
              <a:t>] cell.</a:t>
            </a:r>
            <a:r>
              <a:rPr lang="en-US" sz="1200" kern="1200" dirty="0" err="1" smtClean="0">
                <a:solidFill>
                  <a:schemeClr val="tx1"/>
                </a:solidFill>
                <a:effectLst/>
                <a:latin typeface="+mn-lt"/>
                <a:ea typeface="+mn-ea"/>
                <a:cs typeface="+mn-cs"/>
              </a:rPr>
              <a:t>detailTextLabel</a:t>
            </a:r>
            <a:r>
              <a:rPr lang="en-US" sz="1200" kern="1200" dirty="0" smtClean="0">
                <a:solidFill>
                  <a:schemeClr val="tx1"/>
                </a:solidFill>
                <a:effectLst/>
                <a:latin typeface="+mn-lt"/>
                <a:ea typeface="+mn-ea"/>
                <a:cs typeface="+mn-cs"/>
              </a:rPr>
              <a:t>?.text = </a:t>
            </a:r>
            <a:r>
              <a:rPr lang="en-US" sz="1200" kern="1200" dirty="0" err="1" smtClean="0">
                <a:solidFill>
                  <a:schemeClr val="tx1"/>
                </a:solidFill>
                <a:effectLst/>
                <a:latin typeface="+mn-lt"/>
                <a:ea typeface="+mn-ea"/>
                <a:cs typeface="+mn-cs"/>
              </a:rPr>
              <a:t>bandSubTitles</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indexPath.row</a:t>
            </a:r>
            <a:r>
              <a:rPr lang="en-US" sz="1200" kern="1200" dirty="0" smtClean="0">
                <a:solidFill>
                  <a:schemeClr val="tx1"/>
                </a:solidFill>
                <a:effectLst/>
                <a:latin typeface="+mn-lt"/>
                <a:ea typeface="+mn-ea"/>
                <a:cs typeface="+mn-cs"/>
              </a:rPr>
              <a:t>] cell.</a:t>
            </a:r>
            <a:r>
              <a:rPr lang="en-US" sz="1200" kern="1200" dirty="0" err="1" smtClean="0">
                <a:solidFill>
                  <a:schemeClr val="tx1"/>
                </a:solidFill>
                <a:effectLst/>
                <a:latin typeface="+mn-lt"/>
                <a:ea typeface="+mn-ea"/>
                <a:cs typeface="+mn-cs"/>
              </a:rPr>
              <a:t>imageView</a:t>
            </a:r>
            <a:r>
              <a:rPr lang="en-US" sz="1200" kern="1200" dirty="0" smtClean="0">
                <a:solidFill>
                  <a:schemeClr val="tx1"/>
                </a:solidFill>
                <a:effectLst/>
                <a:latin typeface="+mn-lt"/>
                <a:ea typeface="+mn-ea"/>
                <a:cs typeface="+mn-cs"/>
              </a:rPr>
              <a:t>?.image = </a:t>
            </a:r>
            <a:r>
              <a:rPr lang="en-US" sz="1200" b="1" kern="1200" dirty="0" err="1" smtClean="0">
                <a:solidFill>
                  <a:schemeClr val="tx1"/>
                </a:solidFill>
                <a:effectLst/>
                <a:latin typeface="+mn-lt"/>
                <a:ea typeface="+mn-ea"/>
                <a:cs typeface="+mn-cs"/>
              </a:rPr>
              <a:t>UIImage</a:t>
            </a:r>
            <a:r>
              <a:rPr lang="en-US" sz="1200" b="1" kern="1200" dirty="0" smtClean="0">
                <a:solidFill>
                  <a:schemeClr val="tx1"/>
                </a:solidFill>
                <a:effectLst/>
                <a:latin typeface="+mn-lt"/>
                <a:ea typeface="+mn-ea"/>
                <a:cs typeface="+mn-cs"/>
              </a:rPr>
              <a:t>(named:)</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return cell</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Notice the </a:t>
            </a:r>
            <a:r>
              <a:rPr lang="en-US" sz="1200" b="1" kern="1200" dirty="0" smtClean="0">
                <a:solidFill>
                  <a:schemeClr val="tx1"/>
                </a:solidFill>
                <a:effectLst/>
                <a:latin typeface="+mn-lt"/>
                <a:ea typeface="+mn-ea"/>
                <a:cs typeface="+mn-cs"/>
              </a:rPr>
              <a:t>named:</a:t>
            </a:r>
            <a:r>
              <a:rPr lang="en-US" sz="1200" kern="1200" dirty="0" smtClean="0">
                <a:solidFill>
                  <a:schemeClr val="tx1"/>
                </a:solidFill>
                <a:effectLst/>
                <a:latin typeface="+mn-lt"/>
                <a:ea typeface="+mn-ea"/>
                <a:cs typeface="+mn-cs"/>
              </a:rPr>
              <a:t> inside </a:t>
            </a:r>
            <a:r>
              <a:rPr lang="en-US" sz="1200" b="1" kern="1200" dirty="0" err="1" smtClean="0">
                <a:solidFill>
                  <a:schemeClr val="tx1"/>
                </a:solidFill>
                <a:effectLst/>
                <a:latin typeface="+mn-lt"/>
                <a:ea typeface="+mn-ea"/>
                <a:cs typeface="+mn-cs"/>
              </a:rPr>
              <a:t>UIImage</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UIImage</a:t>
            </a:r>
            <a:r>
              <a:rPr lang="en-US" sz="1200" kern="1200" dirty="0" smtClean="0">
                <a:solidFill>
                  <a:schemeClr val="tx1"/>
                </a:solidFill>
                <a:effectLst/>
                <a:latin typeface="+mn-lt"/>
                <a:ea typeface="+mn-ea"/>
                <a:cs typeface="+mn-cs"/>
              </a:rPr>
              <a:t> expects a string that is the actual filename (name) of the locally stored image. Currently the string is empty, but we will fix that in a second.</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Now we just need to pass in a string that contains the image name. We can get this from our </a:t>
            </a:r>
            <a:r>
              <a:rPr lang="en-US" sz="1200" kern="1200" dirty="0" err="1" smtClean="0">
                <a:solidFill>
                  <a:schemeClr val="tx1"/>
                </a:solidFill>
                <a:effectLst/>
                <a:latin typeface="+mn-lt"/>
                <a:ea typeface="+mn-ea"/>
                <a:cs typeface="+mn-cs"/>
              </a:rPr>
              <a:t>bandImageNames</a:t>
            </a:r>
            <a:r>
              <a:rPr lang="en-US" sz="1200" kern="1200" dirty="0" smtClean="0">
                <a:solidFill>
                  <a:schemeClr val="tx1"/>
                </a:solidFill>
                <a:effectLst/>
                <a:latin typeface="+mn-lt"/>
                <a:ea typeface="+mn-ea"/>
                <a:cs typeface="+mn-cs"/>
              </a:rPr>
              <a:t> array similarly to how we got the Title and Subtitle. Add the following bold code: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Configure the cell...</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cell.</a:t>
            </a:r>
            <a:r>
              <a:rPr lang="en-US" sz="1200" kern="1200" dirty="0" err="1" smtClean="0">
                <a:solidFill>
                  <a:schemeClr val="tx1"/>
                </a:solidFill>
                <a:effectLst/>
                <a:latin typeface="+mn-lt"/>
                <a:ea typeface="+mn-ea"/>
                <a:cs typeface="+mn-cs"/>
              </a:rPr>
              <a:t>textLabel</a:t>
            </a:r>
            <a:r>
              <a:rPr lang="en-US" sz="1200" kern="1200" dirty="0" smtClean="0">
                <a:solidFill>
                  <a:schemeClr val="tx1"/>
                </a:solidFill>
                <a:effectLst/>
                <a:latin typeface="+mn-lt"/>
                <a:ea typeface="+mn-ea"/>
                <a:cs typeface="+mn-cs"/>
              </a:rPr>
              <a:t>?.text = </a:t>
            </a:r>
            <a:r>
              <a:rPr lang="en-US" sz="1200" kern="1200" dirty="0" err="1" smtClean="0">
                <a:solidFill>
                  <a:schemeClr val="tx1"/>
                </a:solidFill>
                <a:effectLst/>
                <a:latin typeface="+mn-lt"/>
                <a:ea typeface="+mn-ea"/>
                <a:cs typeface="+mn-cs"/>
              </a:rPr>
              <a:t>bandTitles</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indexPath.row</a:t>
            </a:r>
            <a:r>
              <a:rPr lang="en-US" sz="1200" kern="1200" dirty="0" smtClean="0">
                <a:solidFill>
                  <a:schemeClr val="tx1"/>
                </a:solidFill>
                <a:effectLst/>
                <a:latin typeface="+mn-lt"/>
                <a:ea typeface="+mn-ea"/>
                <a:cs typeface="+mn-cs"/>
              </a:rPr>
              <a:t>] cell.</a:t>
            </a:r>
            <a:r>
              <a:rPr lang="en-US" sz="1200" kern="1200" dirty="0" err="1" smtClean="0">
                <a:solidFill>
                  <a:schemeClr val="tx1"/>
                </a:solidFill>
                <a:effectLst/>
                <a:latin typeface="+mn-lt"/>
                <a:ea typeface="+mn-ea"/>
                <a:cs typeface="+mn-cs"/>
              </a:rPr>
              <a:t>detailTextLabel</a:t>
            </a:r>
            <a:r>
              <a:rPr lang="en-US" sz="1200" kern="1200" dirty="0" smtClean="0">
                <a:solidFill>
                  <a:schemeClr val="tx1"/>
                </a:solidFill>
                <a:effectLst/>
                <a:latin typeface="+mn-lt"/>
                <a:ea typeface="+mn-ea"/>
                <a:cs typeface="+mn-cs"/>
              </a:rPr>
              <a:t>?.text = </a:t>
            </a:r>
            <a:r>
              <a:rPr lang="en-US" sz="1200" kern="1200" dirty="0" err="1" smtClean="0">
                <a:solidFill>
                  <a:schemeClr val="tx1"/>
                </a:solidFill>
                <a:effectLst/>
                <a:latin typeface="+mn-lt"/>
                <a:ea typeface="+mn-ea"/>
                <a:cs typeface="+mn-cs"/>
              </a:rPr>
              <a:t>bandSubTitles</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indexPath.row</a:t>
            </a:r>
            <a:r>
              <a:rPr lang="en-US" sz="1200" kern="1200" dirty="0" smtClean="0">
                <a:solidFill>
                  <a:schemeClr val="tx1"/>
                </a:solidFill>
                <a:effectLst/>
                <a:latin typeface="+mn-lt"/>
                <a:ea typeface="+mn-ea"/>
                <a:cs typeface="+mn-cs"/>
              </a:rPr>
              <a:t>] cell.</a:t>
            </a:r>
            <a:r>
              <a:rPr lang="en-US" sz="1200" kern="1200" dirty="0" err="1" smtClean="0">
                <a:solidFill>
                  <a:schemeClr val="tx1"/>
                </a:solidFill>
                <a:effectLst/>
                <a:latin typeface="+mn-lt"/>
                <a:ea typeface="+mn-ea"/>
                <a:cs typeface="+mn-cs"/>
              </a:rPr>
              <a:t>imageView</a:t>
            </a:r>
            <a:r>
              <a:rPr lang="en-US" sz="1200" kern="1200" dirty="0" smtClean="0">
                <a:solidFill>
                  <a:schemeClr val="tx1"/>
                </a:solidFill>
                <a:effectLst/>
                <a:latin typeface="+mn-lt"/>
                <a:ea typeface="+mn-ea"/>
                <a:cs typeface="+mn-cs"/>
              </a:rPr>
              <a:t>?.image = </a:t>
            </a:r>
            <a:r>
              <a:rPr lang="en-US" sz="1200" kern="1200" dirty="0" err="1" smtClean="0">
                <a:solidFill>
                  <a:schemeClr val="tx1"/>
                </a:solidFill>
                <a:effectLst/>
                <a:latin typeface="+mn-lt"/>
                <a:ea typeface="+mn-ea"/>
                <a:cs typeface="+mn-cs"/>
              </a:rPr>
              <a:t>UIImage</a:t>
            </a:r>
            <a:r>
              <a:rPr lang="en-US" sz="1200" kern="1200" dirty="0" smtClean="0">
                <a:solidFill>
                  <a:schemeClr val="tx1"/>
                </a:solidFill>
                <a:effectLst/>
                <a:latin typeface="+mn-lt"/>
                <a:ea typeface="+mn-ea"/>
                <a:cs typeface="+mn-cs"/>
              </a:rPr>
              <a:t>(named: </a:t>
            </a:r>
            <a:r>
              <a:rPr lang="en-US" sz="1200" b="1" kern="1200" dirty="0" err="1" smtClean="0">
                <a:solidFill>
                  <a:schemeClr val="tx1"/>
                </a:solidFill>
                <a:effectLst/>
                <a:latin typeface="+mn-lt"/>
                <a:ea typeface="+mn-ea"/>
                <a:cs typeface="+mn-cs"/>
              </a:rPr>
              <a:t>bandImageNames</a:t>
            </a:r>
            <a:r>
              <a:rPr lang="en-US" sz="1200" b="1" kern="1200" dirty="0" smtClean="0">
                <a:solidFill>
                  <a:schemeClr val="tx1"/>
                </a:solidFill>
                <a:effectLst/>
                <a:latin typeface="+mn-lt"/>
                <a:ea typeface="+mn-ea"/>
                <a:cs typeface="+mn-cs"/>
              </a:rPr>
              <a:t>[</a:t>
            </a:r>
            <a:r>
              <a:rPr lang="en-US" sz="1200" b="1" kern="1200" dirty="0" err="1" smtClean="0">
                <a:solidFill>
                  <a:schemeClr val="tx1"/>
                </a:solidFill>
                <a:effectLst/>
                <a:latin typeface="+mn-lt"/>
                <a:ea typeface="+mn-ea"/>
                <a:cs typeface="+mn-cs"/>
              </a:rPr>
              <a:t>indexPath.row</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return cell</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21</a:t>
            </a:fld>
            <a:endParaRPr lang="en-US"/>
          </a:p>
        </p:txBody>
      </p:sp>
    </p:spTree>
    <p:extLst>
      <p:ext uri="{BB962C8B-B14F-4D97-AF65-F5344CB8AC3E}">
        <p14:creationId xmlns:p14="http://schemas.microsoft.com/office/powerpoint/2010/main" val="1982631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As we mentioned earlier, the cells are now less tall than what we had in the previous exercise. The custom height of 88 that we used in our static example also needs to come from the code.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22</a:t>
            </a:fld>
            <a:endParaRPr lang="en-US"/>
          </a:p>
        </p:txBody>
      </p:sp>
    </p:spTree>
    <p:extLst>
      <p:ext uri="{BB962C8B-B14F-4D97-AF65-F5344CB8AC3E}">
        <p14:creationId xmlns:p14="http://schemas.microsoft.com/office/powerpoint/2010/main" val="6704390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The code we need can be found in the </a:t>
            </a:r>
            <a:r>
              <a:rPr lang="en-US" sz="1200" kern="1200" dirty="0" err="1" smtClean="0">
                <a:solidFill>
                  <a:schemeClr val="tx1"/>
                </a:solidFill>
                <a:effectLst/>
                <a:latin typeface="+mn-lt"/>
                <a:ea typeface="+mn-ea"/>
                <a:cs typeface="+mn-cs"/>
              </a:rPr>
              <a:t>tableView</a:t>
            </a:r>
            <a:r>
              <a:rPr lang="en-US" sz="1200" kern="1200" dirty="0" smtClean="0">
                <a:solidFill>
                  <a:schemeClr val="tx1"/>
                </a:solidFill>
                <a:effectLst/>
                <a:latin typeface="+mn-lt"/>
                <a:ea typeface="+mn-ea"/>
                <a:cs typeface="+mn-cs"/>
              </a:rPr>
              <a:t> class. Around line 44, find the word </a:t>
            </a:r>
            <a:r>
              <a:rPr lang="en-US" sz="1200" b="1" kern="1200" dirty="0" err="1" smtClean="0">
                <a:solidFill>
                  <a:schemeClr val="tx1"/>
                </a:solidFill>
                <a:effectLst/>
                <a:latin typeface="+mn-lt"/>
                <a:ea typeface="+mn-ea"/>
                <a:cs typeface="+mn-cs"/>
              </a:rPr>
              <a:t>UITableView</a:t>
            </a:r>
            <a:r>
              <a:rPr lang="en-US" sz="1200" kern="1200" dirty="0" smtClean="0">
                <a:solidFill>
                  <a:schemeClr val="tx1"/>
                </a:solidFill>
                <a:effectLst/>
                <a:latin typeface="+mn-lt"/>
                <a:ea typeface="+mn-ea"/>
                <a:cs typeface="+mn-cs"/>
              </a:rPr>
              <a:t>. Hold </a:t>
            </a:r>
            <a:r>
              <a:rPr lang="en-US" sz="1200" b="1" kern="1200" dirty="0" smtClean="0">
                <a:solidFill>
                  <a:schemeClr val="tx1"/>
                </a:solidFill>
                <a:effectLst/>
                <a:latin typeface="+mn-lt"/>
                <a:ea typeface="+mn-ea"/>
                <a:cs typeface="+mn-cs"/>
              </a:rPr>
              <a:t>Ctrl</a:t>
            </a:r>
            <a:r>
              <a:rPr lang="en-US" sz="1200" kern="1200" dirty="0" smtClean="0">
                <a:solidFill>
                  <a:schemeClr val="tx1"/>
                </a:solidFill>
                <a:effectLst/>
                <a:latin typeface="+mn-lt"/>
                <a:ea typeface="+mn-ea"/>
                <a:cs typeface="+mn-cs"/>
              </a:rPr>
              <a:t> and click on it. From the menu, choose </a:t>
            </a:r>
            <a:r>
              <a:rPr lang="en-US" sz="1200" b="1" kern="1200" dirty="0" smtClean="0">
                <a:solidFill>
                  <a:schemeClr val="tx1"/>
                </a:solidFill>
                <a:effectLst/>
                <a:latin typeface="+mn-lt"/>
                <a:ea typeface="+mn-ea"/>
                <a:cs typeface="+mn-cs"/>
              </a:rPr>
              <a:t>Jump to</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Definition</a:t>
            </a:r>
            <a:r>
              <a:rPr lang="en-US" sz="1200" kern="1200" dirty="0" smtClean="0">
                <a:solidFill>
                  <a:schemeClr val="tx1"/>
                </a:solidFill>
                <a:effectLst/>
                <a:latin typeface="+mn-lt"/>
                <a:ea typeface="+mn-ea"/>
                <a:cs typeface="+mn-cs"/>
              </a:rPr>
              <a:t>. This will take you to the actual </a:t>
            </a:r>
            <a:r>
              <a:rPr lang="en-US" sz="1200" kern="1200" dirty="0" err="1" smtClean="0">
                <a:solidFill>
                  <a:schemeClr val="tx1"/>
                </a:solidFill>
                <a:effectLst/>
                <a:latin typeface="+mn-lt"/>
                <a:ea typeface="+mn-ea"/>
                <a:cs typeface="+mn-cs"/>
              </a:rPr>
              <a:t>UITableView</a:t>
            </a:r>
            <a:r>
              <a:rPr lang="en-US" sz="1200" kern="1200" dirty="0" smtClean="0">
                <a:solidFill>
                  <a:schemeClr val="tx1"/>
                </a:solidFill>
                <a:effectLst/>
                <a:latin typeface="+mn-lt"/>
                <a:ea typeface="+mn-ea"/>
                <a:cs typeface="+mn-cs"/>
              </a:rPr>
              <a:t> Class file.</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Around line 97, select the line of code shown below:</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optional public </a:t>
            </a:r>
            <a:r>
              <a:rPr lang="en-US" sz="1200" kern="1200" dirty="0" err="1" smtClean="0">
                <a:solidFill>
                  <a:schemeClr val="tx1"/>
                </a:solidFill>
                <a:effectLst/>
                <a:latin typeface="+mn-lt"/>
                <a:ea typeface="+mn-ea"/>
                <a:cs typeface="+mn-cs"/>
              </a:rPr>
              <a:t>func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tableView</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tableView</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UITableView</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heightForRowAtIndexPath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indexPath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NSIndexPath</a:t>
            </a:r>
            <a:r>
              <a:rPr lang="en-US" sz="1200" kern="1200" dirty="0" smtClean="0">
                <a:solidFill>
                  <a:schemeClr val="tx1"/>
                </a:solidFill>
                <a:effectLst/>
                <a:latin typeface="+mn-lt"/>
                <a:ea typeface="+mn-ea"/>
                <a:cs typeface="+mn-cs"/>
              </a:rPr>
              <a:t>) -&gt; </a:t>
            </a:r>
            <a:r>
              <a:rPr lang="en-US" sz="1200" kern="1200" dirty="0" err="1" smtClean="0">
                <a:solidFill>
                  <a:schemeClr val="tx1"/>
                </a:solidFill>
                <a:effectLst/>
                <a:latin typeface="+mn-lt"/>
                <a:ea typeface="+mn-ea"/>
                <a:cs typeface="+mn-cs"/>
              </a:rPr>
              <a:t>CGFloat</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Then replace </a:t>
            </a:r>
            <a:r>
              <a:rPr lang="en-US" sz="1200" b="1" kern="1200" dirty="0" smtClean="0">
                <a:solidFill>
                  <a:schemeClr val="tx1"/>
                </a:solidFill>
                <a:effectLst/>
                <a:latin typeface="+mn-lt"/>
                <a:ea typeface="+mn-ea"/>
                <a:cs typeface="+mn-cs"/>
              </a:rPr>
              <a:t>optional public</a:t>
            </a:r>
            <a:r>
              <a:rPr lang="en-US" sz="1200" kern="1200" dirty="0" smtClean="0">
                <a:solidFill>
                  <a:schemeClr val="tx1"/>
                </a:solidFill>
                <a:effectLst/>
                <a:latin typeface="+mn-lt"/>
                <a:ea typeface="+mn-ea"/>
                <a:cs typeface="+mn-cs"/>
              </a:rPr>
              <a:t> with </a:t>
            </a:r>
            <a:r>
              <a:rPr lang="en-US" sz="1200" b="1" kern="1200" dirty="0" smtClean="0">
                <a:solidFill>
                  <a:schemeClr val="tx1"/>
                </a:solidFill>
                <a:effectLst/>
                <a:latin typeface="+mn-lt"/>
                <a:ea typeface="+mn-ea"/>
                <a:cs typeface="+mn-cs"/>
              </a:rPr>
              <a:t>override</a:t>
            </a:r>
            <a:r>
              <a:rPr lang="en-US" sz="1200" kern="1200" dirty="0" smtClean="0">
                <a:solidFill>
                  <a:schemeClr val="tx1"/>
                </a:solidFill>
                <a:effectLst/>
                <a:latin typeface="+mn-lt"/>
                <a:ea typeface="+mn-ea"/>
                <a:cs typeface="+mn-cs"/>
              </a:rPr>
              <a:t>. It should look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RUN THE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2329394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YAY!</a:t>
            </a:r>
          </a:p>
          <a:p>
            <a:r>
              <a:rPr lang="en-US" sz="1200" kern="1200" dirty="0" smtClean="0">
                <a:solidFill>
                  <a:schemeClr val="tx1"/>
                </a:solidFill>
                <a:effectLst/>
                <a:latin typeface="+mn-lt"/>
                <a:ea typeface="+mn-ea"/>
                <a:cs typeface="+mn-cs"/>
              </a:rPr>
              <a:t>Next</a:t>
            </a:r>
            <a:r>
              <a:rPr lang="en-US" sz="1200" kern="1200" baseline="0" dirty="0" smtClean="0">
                <a:solidFill>
                  <a:schemeClr val="tx1"/>
                </a:solidFill>
                <a:effectLst/>
                <a:latin typeface="+mn-lt"/>
                <a:ea typeface="+mn-ea"/>
                <a:cs typeface="+mn-cs"/>
              </a:rPr>
              <a:t> we’re going to create a detail view for the band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24</a:t>
            </a:fld>
            <a:endParaRPr lang="en-US"/>
          </a:p>
        </p:txBody>
      </p:sp>
    </p:spTree>
    <p:extLst>
      <p:ext uri="{BB962C8B-B14F-4D97-AF65-F5344CB8AC3E}">
        <p14:creationId xmlns:p14="http://schemas.microsoft.com/office/powerpoint/2010/main" val="2015196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this exercise, we’re going to start to create a detailed view for the band information. When a user clicks one of the band cells in the table view controller, they will be taken to a view that lists detailed information about the band. To add this functionality to our app, we will use a Navigation Controller, a common element in most iPhone apps.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The Navigation Controller provides easy navigation between hierarchical content. </a:t>
            </a:r>
          </a:p>
          <a:p>
            <a:endParaRPr lang="en-US" baseline="0" dirty="0" smtClean="0"/>
          </a:p>
          <a:p>
            <a:r>
              <a:rPr lang="en-US" baseline="0" dirty="0" smtClean="0"/>
              <a:t>SAVE YOUR CODE </a:t>
            </a:r>
            <a:r>
              <a:rPr lang="mr-IN" baseline="0" dirty="0" smtClean="0"/>
              <a:t>–</a:t>
            </a:r>
            <a:r>
              <a:rPr lang="en-US" baseline="0" dirty="0" smtClean="0"/>
              <a:t> </a:t>
            </a:r>
            <a:r>
              <a:rPr lang="en-US" baseline="0" dirty="0" err="1" smtClean="0"/>
              <a:t>git</a:t>
            </a:r>
            <a:r>
              <a:rPr lang="en-US" baseline="0" dirty="0" smtClean="0"/>
              <a:t> add </a:t>
            </a:r>
            <a:r>
              <a:rPr lang="mr-IN" baseline="0" dirty="0" smtClean="0"/>
              <a:t>–</a:t>
            </a:r>
            <a:r>
              <a:rPr lang="en-US" baseline="0" dirty="0" smtClean="0"/>
              <a:t>A, </a:t>
            </a:r>
            <a:r>
              <a:rPr lang="en-US" baseline="0" dirty="0" err="1" smtClean="0"/>
              <a:t>git</a:t>
            </a:r>
            <a:r>
              <a:rPr lang="en-US" baseline="0" dirty="0" smtClean="0"/>
              <a:t> commit </a:t>
            </a:r>
            <a:r>
              <a:rPr lang="mr-IN" baseline="0" dirty="0" smtClean="0"/>
              <a:t>–</a:t>
            </a:r>
            <a:r>
              <a:rPr lang="en-US" baseline="0" dirty="0" smtClean="0"/>
              <a:t>m “pre </a:t>
            </a:r>
            <a:r>
              <a:rPr lang="en-US" baseline="0" dirty="0" err="1" smtClean="0"/>
              <a:t>nav</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25</a:t>
            </a:fld>
            <a:endParaRPr lang="en-US"/>
          </a:p>
        </p:txBody>
      </p:sp>
    </p:spTree>
    <p:extLst>
      <p:ext uri="{BB962C8B-B14F-4D97-AF65-F5344CB8AC3E}">
        <p14:creationId xmlns:p14="http://schemas.microsoft.com/office/powerpoint/2010/main" val="1126822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Adding the Navigation Controller</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Project Navigator click on </a:t>
            </a:r>
            <a:r>
              <a:rPr lang="en-US" sz="1200" b="1" kern="1200" dirty="0" err="1" smtClean="0">
                <a:solidFill>
                  <a:schemeClr val="tx1"/>
                </a:solidFill>
                <a:effectLst/>
                <a:latin typeface="+mn-lt"/>
                <a:ea typeface="+mn-ea"/>
                <a:cs typeface="+mn-cs"/>
              </a:rPr>
              <a:t>Main.storyboard</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We need more room in the Editor area. If you see the Document Outline, click the </a:t>
            </a:r>
            <a:r>
              <a:rPr lang="en-US" sz="1200" b="1" kern="1200" dirty="0" smtClean="0">
                <a:solidFill>
                  <a:schemeClr val="tx1"/>
                </a:solidFill>
                <a:effectLst/>
                <a:latin typeface="+mn-lt"/>
                <a:ea typeface="+mn-ea"/>
                <a:cs typeface="+mn-cs"/>
              </a:rPr>
              <a:t>Hide Document Outline </a:t>
            </a:r>
            <a:r>
              <a:rPr lang="en-US" sz="1200" kern="1200" dirty="0" smtClean="0">
                <a:solidFill>
                  <a:schemeClr val="tx1"/>
                </a:solidFill>
                <a:effectLst/>
                <a:latin typeface="+mn-lt"/>
                <a:ea typeface="+mn-ea"/>
                <a:cs typeface="+mn-cs"/>
              </a:rPr>
              <a:t>button  at the bottom left of the Editor area.</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Go to the </a:t>
            </a:r>
            <a:r>
              <a:rPr lang="en-US" sz="1200" b="1" kern="1200" dirty="0" smtClean="0">
                <a:solidFill>
                  <a:schemeClr val="tx1"/>
                </a:solidFill>
                <a:effectLst/>
                <a:latin typeface="+mn-lt"/>
                <a:ea typeface="+mn-ea"/>
                <a:cs typeface="+mn-cs"/>
              </a:rPr>
              <a:t>Object library </a:t>
            </a:r>
            <a:r>
              <a:rPr lang="en-US" sz="1200" kern="1200" dirty="0" smtClean="0">
                <a:solidFill>
                  <a:schemeClr val="tx1"/>
                </a:solidFill>
                <a:effectLst/>
                <a:latin typeface="+mn-lt"/>
                <a:ea typeface="+mn-ea"/>
                <a:cs typeface="+mn-cs"/>
              </a:rPr>
              <a:t> in the Utilities area on the bottom right.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Find the </a:t>
            </a:r>
            <a:r>
              <a:rPr lang="en-US" sz="1200" b="1" kern="1200" dirty="0" smtClean="0">
                <a:solidFill>
                  <a:schemeClr val="tx1"/>
                </a:solidFill>
                <a:effectLst/>
                <a:latin typeface="+mn-lt"/>
                <a:ea typeface="+mn-ea"/>
                <a:cs typeface="+mn-cs"/>
              </a:rPr>
              <a:t>Navigation Controller</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Drag it anywhere into the storyboard except over the existing Bands Table View Controller. It’s OK if it overlaps some, but try to minimize it as much as possible. We’ll perfect the position shortly.</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If the Document Outline popped open again, click the </a:t>
            </a:r>
            <a:r>
              <a:rPr lang="en-US" sz="1200" b="1" kern="1200" dirty="0" smtClean="0">
                <a:solidFill>
                  <a:schemeClr val="tx1"/>
                </a:solidFill>
                <a:effectLst/>
                <a:latin typeface="+mn-lt"/>
                <a:ea typeface="+mn-ea"/>
                <a:cs typeface="+mn-cs"/>
              </a:rPr>
              <a:t>Hide Document Outline</a:t>
            </a:r>
            <a:r>
              <a:rPr lang="en-US" sz="1200" kern="1200" dirty="0" smtClean="0">
                <a:solidFill>
                  <a:schemeClr val="tx1"/>
                </a:solidFill>
                <a:effectLst/>
                <a:latin typeface="+mn-lt"/>
                <a:ea typeface="+mn-ea"/>
                <a:cs typeface="+mn-cs"/>
              </a:rPr>
              <a:t> button  again.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26</a:t>
            </a:fld>
            <a:endParaRPr lang="en-US"/>
          </a:p>
        </p:txBody>
      </p:sp>
    </p:spTree>
    <p:extLst>
      <p:ext uri="{BB962C8B-B14F-4D97-AF65-F5344CB8AC3E}">
        <p14:creationId xmlns:p14="http://schemas.microsoft.com/office/powerpoint/2010/main" val="287152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Notice the Navigation Controller comes with two scenes:</a:t>
            </a:r>
          </a:p>
          <a:p>
            <a:r>
              <a:rPr lang="en-US" sz="1200" kern="1200" dirty="0" smtClean="0">
                <a:solidFill>
                  <a:schemeClr val="tx1"/>
                </a:solidFill>
                <a:effectLst/>
                <a:latin typeface="+mn-lt"/>
                <a:ea typeface="+mn-ea"/>
                <a:cs typeface="+mn-cs"/>
              </a:rPr>
              <a:t> </a:t>
            </a:r>
          </a:p>
          <a:p>
            <a:pPr lvl="1"/>
            <a:r>
              <a:rPr lang="en-US" sz="1200" b="1" kern="1200" dirty="0" smtClean="0">
                <a:solidFill>
                  <a:schemeClr val="tx1"/>
                </a:solidFill>
                <a:effectLst/>
                <a:latin typeface="+mn-lt"/>
                <a:ea typeface="+mn-ea"/>
                <a:cs typeface="+mn-cs"/>
              </a:rPr>
              <a:t>Navigation Controller</a:t>
            </a:r>
            <a:r>
              <a:rPr lang="en-US" sz="1200" kern="1200" dirty="0" smtClean="0">
                <a:solidFill>
                  <a:schemeClr val="tx1"/>
                </a:solidFill>
                <a:effectLst/>
                <a:latin typeface="+mn-lt"/>
                <a:ea typeface="+mn-ea"/>
                <a:cs typeface="+mn-cs"/>
              </a:rPr>
              <a:t>: manages the relationships and transitions between</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our views</a:t>
            </a:r>
          </a:p>
          <a:p>
            <a:r>
              <a:rPr lang="en-US" sz="1200" kern="1200" dirty="0" smtClean="0">
                <a:solidFill>
                  <a:schemeClr val="tx1"/>
                </a:solidFill>
                <a:effectLst/>
                <a:latin typeface="+mn-lt"/>
                <a:ea typeface="+mn-ea"/>
                <a:cs typeface="+mn-cs"/>
              </a:rPr>
              <a:t> </a:t>
            </a:r>
          </a:p>
          <a:p>
            <a:pPr lvl="1"/>
            <a:r>
              <a:rPr lang="en-US" sz="1200" b="1" kern="1200" dirty="0" smtClean="0">
                <a:solidFill>
                  <a:schemeClr val="tx1"/>
                </a:solidFill>
                <a:effectLst/>
                <a:latin typeface="+mn-lt"/>
                <a:ea typeface="+mn-ea"/>
                <a:cs typeface="+mn-cs"/>
              </a:rPr>
              <a:t>Root View Controller</a:t>
            </a:r>
            <a:r>
              <a:rPr lang="en-US" sz="1200" kern="1200" dirty="0" smtClean="0">
                <a:solidFill>
                  <a:schemeClr val="tx1"/>
                </a:solidFill>
                <a:effectLst/>
                <a:latin typeface="+mn-lt"/>
                <a:ea typeface="+mn-ea"/>
                <a:cs typeface="+mn-cs"/>
              </a:rPr>
              <a:t>: the first controller that is instantiated by the</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Navigation Controller</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actually want our existing Bands Table View Controller to be the first controller, so let’s delete the provided Root View Controller.</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Click on any blank area of the storyboard so that nothing is selected.</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Click onto the top bar of the </a:t>
            </a:r>
            <a:r>
              <a:rPr lang="en-US" sz="1200" b="1" kern="1200" dirty="0" smtClean="0">
                <a:solidFill>
                  <a:schemeClr val="tx1"/>
                </a:solidFill>
                <a:effectLst/>
                <a:latin typeface="+mn-lt"/>
                <a:ea typeface="+mn-ea"/>
                <a:cs typeface="+mn-cs"/>
              </a:rPr>
              <a:t>Root View Controller</a:t>
            </a:r>
            <a:r>
              <a:rPr lang="en-US" sz="1200" kern="1200" dirty="0" smtClean="0">
                <a:solidFill>
                  <a:schemeClr val="tx1"/>
                </a:solidFill>
                <a:effectLst/>
                <a:latin typeface="+mn-lt"/>
                <a:ea typeface="+mn-ea"/>
                <a:cs typeface="+mn-cs"/>
              </a:rPr>
              <a:t> so that it is outlined in blue.</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Hit </a:t>
            </a:r>
            <a:r>
              <a:rPr lang="en-US" sz="1200" b="1" kern="1200" dirty="0" smtClean="0">
                <a:solidFill>
                  <a:schemeClr val="tx1"/>
                </a:solidFill>
                <a:effectLst/>
                <a:latin typeface="+mn-lt"/>
                <a:ea typeface="+mn-ea"/>
                <a:cs typeface="+mn-cs"/>
              </a:rPr>
              <a:t>Delete</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82869989-EB00-4EE7-BCB5-25BDC5BB29F8}" type="slidenum">
              <a:rPr lang="en-US" smtClean="0"/>
              <a:t>27</a:t>
            </a:fld>
            <a:endParaRPr lang="en-US"/>
          </a:p>
        </p:txBody>
      </p:sp>
    </p:spTree>
    <p:extLst>
      <p:ext uri="{BB962C8B-B14F-4D97-AF65-F5344CB8AC3E}">
        <p14:creationId xmlns:p14="http://schemas.microsoft.com/office/powerpoint/2010/main" val="2899348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As we did with the Bands Table View Controller, we want to change the default square view size to one that looks more iPhone-like. Select the new navigation controller by clicking on its top bar so it’s outlined in blue.</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As shown below, rearrange the remaining two controllers so that the </a:t>
            </a:r>
            <a:r>
              <a:rPr lang="en-US" sz="1200" b="1" kern="1200" dirty="0" smtClean="0">
                <a:solidFill>
                  <a:schemeClr val="tx1"/>
                </a:solidFill>
                <a:effectLst/>
                <a:latin typeface="+mn-lt"/>
                <a:ea typeface="+mn-ea"/>
                <a:cs typeface="+mn-cs"/>
              </a:rPr>
              <a:t>Navigation Controller </a:t>
            </a:r>
            <a:r>
              <a:rPr lang="en-US" sz="1200" kern="1200" dirty="0" smtClean="0">
                <a:solidFill>
                  <a:schemeClr val="tx1"/>
                </a:solidFill>
                <a:effectLst/>
                <a:latin typeface="+mn-lt"/>
                <a:ea typeface="+mn-ea"/>
                <a:cs typeface="+mn-cs"/>
              </a:rPr>
              <a:t>is on the left and they are lined up next to each other.</a:t>
            </a:r>
            <a:endParaRPr lang="en-US" sz="14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28</a:t>
            </a:fld>
            <a:endParaRPr lang="en-US"/>
          </a:p>
        </p:txBody>
      </p:sp>
    </p:spTree>
    <p:extLst>
      <p:ext uri="{BB962C8B-B14F-4D97-AF65-F5344CB8AC3E}">
        <p14:creationId xmlns:p14="http://schemas.microsoft.com/office/powerpoint/2010/main" val="18517565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Setting the Initial View Controller</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need to set the Navigation Controller as our Initial View Controller. Currently it’s set to our Bands Table View Controller. The gray arrow pointing to it signifies this. Let’s change it to the Navigation Controller.</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Click on the top bar of the </a:t>
            </a:r>
            <a:r>
              <a:rPr lang="en-US" sz="1200" b="1" kern="1200" dirty="0" smtClean="0">
                <a:solidFill>
                  <a:schemeClr val="tx1"/>
                </a:solidFill>
                <a:effectLst/>
                <a:latin typeface="+mn-lt"/>
                <a:ea typeface="+mn-ea"/>
                <a:cs typeface="+mn-cs"/>
              </a:rPr>
              <a:t>Navigation Controller</a:t>
            </a:r>
            <a:r>
              <a:rPr lang="en-US" sz="1200" kern="1200" dirty="0" smtClean="0">
                <a:solidFill>
                  <a:schemeClr val="tx1"/>
                </a:solidFill>
                <a:effectLst/>
                <a:latin typeface="+mn-lt"/>
                <a:ea typeface="+mn-ea"/>
                <a:cs typeface="+mn-cs"/>
              </a:rPr>
              <a:t> to select it (it will become outlined in blue).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NOTE: If a controller is already selected and you click the top bar again, it will become deselected. Simply click it again to reselect it.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Utilities</a:t>
            </a:r>
            <a:r>
              <a:rPr lang="en-US" sz="1200" kern="1200" dirty="0" smtClean="0">
                <a:solidFill>
                  <a:schemeClr val="tx1"/>
                </a:solidFill>
                <a:effectLst/>
                <a:latin typeface="+mn-lt"/>
                <a:ea typeface="+mn-ea"/>
                <a:cs typeface="+mn-cs"/>
              </a:rPr>
              <a:t> area on the right, click on the </a:t>
            </a:r>
            <a:r>
              <a:rPr lang="en-US" sz="1200" b="1" kern="1200" dirty="0" smtClean="0">
                <a:solidFill>
                  <a:schemeClr val="tx1"/>
                </a:solidFill>
                <a:effectLst/>
                <a:latin typeface="+mn-lt"/>
                <a:ea typeface="+mn-ea"/>
                <a:cs typeface="+mn-cs"/>
              </a:rPr>
              <a:t>Attributes inspector</a:t>
            </a:r>
            <a:r>
              <a:rPr lang="en-US" sz="1200" kern="1200" dirty="0" smtClean="0">
                <a:solidFill>
                  <a:schemeClr val="tx1"/>
                </a:solidFill>
                <a:effectLst/>
                <a:latin typeface="+mn-lt"/>
                <a:ea typeface="+mn-ea"/>
                <a:cs typeface="+mn-cs"/>
              </a:rPr>
              <a:t> tab .</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View Controller</a:t>
            </a:r>
            <a:r>
              <a:rPr lang="en-US" sz="1200" kern="1200" dirty="0" smtClean="0">
                <a:solidFill>
                  <a:schemeClr val="tx1"/>
                </a:solidFill>
                <a:effectLst/>
                <a:latin typeface="+mn-lt"/>
                <a:ea typeface="+mn-ea"/>
                <a:cs typeface="+mn-cs"/>
              </a:rPr>
              <a:t> section, check on </a:t>
            </a:r>
            <a:r>
              <a:rPr lang="en-US" sz="1200" b="1" kern="1200" dirty="0" smtClean="0">
                <a:solidFill>
                  <a:schemeClr val="tx1"/>
                </a:solidFill>
                <a:effectLst/>
                <a:latin typeface="+mn-lt"/>
                <a:ea typeface="+mn-ea"/>
                <a:cs typeface="+mn-cs"/>
              </a:rPr>
              <a:t>Is Initial View Controller</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storyboard, notice that the gray arrow is now pointing to the Navigation Controller.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29</a:t>
            </a:fld>
            <a:endParaRPr lang="en-US"/>
          </a:p>
        </p:txBody>
      </p:sp>
    </p:spTree>
    <p:extLst>
      <p:ext uri="{BB962C8B-B14F-4D97-AF65-F5344CB8AC3E}">
        <p14:creationId xmlns:p14="http://schemas.microsoft.com/office/powerpoint/2010/main" val="880659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list of upcoming shows we built in the previous exercise is looking good, but we really need these cells to be created dynamically so they are easier to update when we need to add more shows. In this exercise, we will write code to populate the table instead of manually setting each cell in the Editor.</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743407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Setting the Root View Controller</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Now that we have the Navigation Controller as the initial view, we need to set the Bands Table View Controller as the root view controller so it is the first controller that users see. We can set this in the Connections inspector.</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Make sure the </a:t>
            </a:r>
            <a:r>
              <a:rPr lang="en-US" sz="1200" b="1" kern="1200" dirty="0" smtClean="0">
                <a:solidFill>
                  <a:schemeClr val="tx1"/>
                </a:solidFill>
                <a:effectLst/>
                <a:latin typeface="+mn-lt"/>
                <a:ea typeface="+mn-ea"/>
                <a:cs typeface="+mn-cs"/>
              </a:rPr>
              <a:t>Navigation Controller</a:t>
            </a:r>
            <a:r>
              <a:rPr lang="en-US" sz="1200" kern="1200" dirty="0" smtClean="0">
                <a:solidFill>
                  <a:schemeClr val="tx1"/>
                </a:solidFill>
                <a:effectLst/>
                <a:latin typeface="+mn-lt"/>
                <a:ea typeface="+mn-ea"/>
                <a:cs typeface="+mn-cs"/>
              </a:rPr>
              <a:t> is still selected in the Editor (it should have a blue outline).</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Utilities</a:t>
            </a:r>
            <a:r>
              <a:rPr lang="en-US" sz="1200" kern="1200" dirty="0" smtClean="0">
                <a:solidFill>
                  <a:schemeClr val="tx1"/>
                </a:solidFill>
                <a:effectLst/>
                <a:latin typeface="+mn-lt"/>
                <a:ea typeface="+mn-ea"/>
                <a:cs typeface="+mn-cs"/>
              </a:rPr>
              <a:t> area on the right, click on the </a:t>
            </a:r>
            <a:r>
              <a:rPr lang="en-US" sz="1200" b="1" kern="1200" dirty="0" smtClean="0">
                <a:solidFill>
                  <a:schemeClr val="tx1"/>
                </a:solidFill>
                <a:effectLst/>
                <a:latin typeface="+mn-lt"/>
                <a:ea typeface="+mn-ea"/>
                <a:cs typeface="+mn-cs"/>
              </a:rPr>
              <a:t>Connections inspector</a:t>
            </a:r>
            <a:r>
              <a:rPr lang="en-US" sz="1200" kern="1200" dirty="0" smtClean="0">
                <a:solidFill>
                  <a:schemeClr val="tx1"/>
                </a:solidFill>
                <a:effectLst/>
                <a:latin typeface="+mn-lt"/>
                <a:ea typeface="+mn-ea"/>
                <a:cs typeface="+mn-cs"/>
              </a:rPr>
              <a:t> tab .</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Triggered Segues</a:t>
            </a:r>
            <a:r>
              <a:rPr lang="en-US" sz="1200" kern="1200" dirty="0" smtClean="0">
                <a:solidFill>
                  <a:schemeClr val="tx1"/>
                </a:solidFill>
                <a:effectLst/>
                <a:latin typeface="+mn-lt"/>
                <a:ea typeface="+mn-ea"/>
                <a:cs typeface="+mn-cs"/>
              </a:rPr>
              <a:t> section, find </a:t>
            </a:r>
            <a:r>
              <a:rPr lang="en-US" sz="1200" b="1" kern="1200" dirty="0" smtClean="0">
                <a:solidFill>
                  <a:schemeClr val="tx1"/>
                </a:solidFill>
                <a:effectLst/>
                <a:latin typeface="+mn-lt"/>
                <a:ea typeface="+mn-ea"/>
                <a:cs typeface="+mn-cs"/>
              </a:rPr>
              <a:t>root view controller</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NOTE: If you don’t see anything under Triggered Segues, click on its name to expand it.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Mouse over the </a:t>
            </a:r>
            <a:r>
              <a:rPr lang="en-US" sz="1200" b="1" kern="1200" dirty="0" smtClean="0">
                <a:solidFill>
                  <a:schemeClr val="tx1"/>
                </a:solidFill>
                <a:effectLst/>
                <a:latin typeface="+mn-lt"/>
                <a:ea typeface="+mn-ea"/>
                <a:cs typeface="+mn-cs"/>
              </a:rPr>
              <a:t>circle</a:t>
            </a:r>
            <a:r>
              <a:rPr lang="en-US" sz="1200" kern="1200" dirty="0" smtClean="0">
                <a:solidFill>
                  <a:schemeClr val="tx1"/>
                </a:solidFill>
                <a:effectLst/>
                <a:latin typeface="+mn-lt"/>
                <a:ea typeface="+mn-ea"/>
                <a:cs typeface="+mn-cs"/>
              </a:rPr>
              <a:t> to the right of </a:t>
            </a:r>
            <a:r>
              <a:rPr lang="en-US" sz="1200" b="1" kern="1200" dirty="0" smtClean="0">
                <a:solidFill>
                  <a:schemeClr val="tx1"/>
                </a:solidFill>
                <a:effectLst/>
                <a:latin typeface="+mn-lt"/>
                <a:ea typeface="+mn-ea"/>
                <a:cs typeface="+mn-cs"/>
              </a:rPr>
              <a:t>root view controller</a:t>
            </a:r>
            <a:r>
              <a:rPr lang="en-US" sz="1200" kern="1200" dirty="0" smtClean="0">
                <a:solidFill>
                  <a:schemeClr val="tx1"/>
                </a:solidFill>
                <a:effectLst/>
                <a:latin typeface="+mn-lt"/>
                <a:ea typeface="+mn-ea"/>
                <a:cs typeface="+mn-cs"/>
              </a:rPr>
              <a:t> so it becomes a </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sign.</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Hold </a:t>
            </a:r>
            <a:r>
              <a:rPr lang="en-US" sz="1200" b="1" kern="1200" dirty="0" smtClean="0">
                <a:solidFill>
                  <a:schemeClr val="tx1"/>
                </a:solidFill>
                <a:effectLst/>
                <a:latin typeface="+mn-lt"/>
                <a:ea typeface="+mn-ea"/>
                <a:cs typeface="+mn-cs"/>
              </a:rPr>
              <a:t>Ctrl</a:t>
            </a:r>
            <a:r>
              <a:rPr lang="en-US" sz="1200" kern="1200" dirty="0" smtClean="0">
                <a:solidFill>
                  <a:schemeClr val="tx1"/>
                </a:solidFill>
                <a:effectLst/>
                <a:latin typeface="+mn-lt"/>
                <a:ea typeface="+mn-ea"/>
                <a:cs typeface="+mn-cs"/>
              </a:rPr>
              <a:t> and drag from the </a:t>
            </a:r>
            <a:r>
              <a:rPr lang="en-US" sz="1200" b="1" kern="1200" dirty="0" smtClean="0">
                <a:solidFill>
                  <a:schemeClr val="tx1"/>
                </a:solidFill>
                <a:effectLst/>
                <a:latin typeface="+mn-lt"/>
                <a:ea typeface="+mn-ea"/>
                <a:cs typeface="+mn-cs"/>
              </a:rPr>
              <a:t>circle</a:t>
            </a:r>
            <a:r>
              <a:rPr lang="en-US" sz="1200" kern="1200" dirty="0" smtClean="0">
                <a:solidFill>
                  <a:schemeClr val="tx1"/>
                </a:solidFill>
                <a:effectLst/>
                <a:latin typeface="+mn-lt"/>
                <a:ea typeface="+mn-ea"/>
                <a:cs typeface="+mn-cs"/>
              </a:rPr>
              <a:t> to the </a:t>
            </a:r>
            <a:r>
              <a:rPr lang="en-US" sz="1200" b="1" kern="1200" dirty="0" smtClean="0">
                <a:solidFill>
                  <a:schemeClr val="tx1"/>
                </a:solidFill>
                <a:effectLst/>
                <a:latin typeface="+mn-lt"/>
                <a:ea typeface="+mn-ea"/>
                <a:cs typeface="+mn-cs"/>
              </a:rPr>
              <a:t>Bands Table View Controller</a:t>
            </a:r>
            <a:r>
              <a:rPr lang="en-US" sz="1200" kern="1200" dirty="0" smtClean="0">
                <a:solidFill>
                  <a:schemeClr val="tx1"/>
                </a:solidFill>
                <a:effectLst/>
                <a:latin typeface="+mn-lt"/>
                <a:ea typeface="+mn-ea"/>
                <a:cs typeface="+mn-cs"/>
              </a:rPr>
              <a:t> then release, as shown below:</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30</a:t>
            </a:fld>
            <a:endParaRPr lang="en-US"/>
          </a:p>
        </p:txBody>
      </p:sp>
    </p:spTree>
    <p:extLst>
      <p:ext uri="{BB962C8B-B14F-4D97-AF65-F5344CB8AC3E}">
        <p14:creationId xmlns:p14="http://schemas.microsoft.com/office/powerpoint/2010/main" val="1068912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Notice in the </a:t>
            </a:r>
            <a:r>
              <a:rPr lang="en-US" sz="1200" b="1" kern="1200" dirty="0" smtClean="0">
                <a:solidFill>
                  <a:schemeClr val="tx1"/>
                </a:solidFill>
                <a:effectLst/>
                <a:latin typeface="+mn-lt"/>
                <a:ea typeface="+mn-ea"/>
                <a:cs typeface="+mn-cs"/>
              </a:rPr>
              <a:t>Connections inspector </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root view controller</a:t>
            </a:r>
            <a:r>
              <a:rPr lang="en-US" sz="1200" kern="1200" dirty="0" smtClean="0">
                <a:solidFill>
                  <a:schemeClr val="tx1"/>
                </a:solidFill>
                <a:effectLst/>
                <a:latin typeface="+mn-lt"/>
                <a:ea typeface="+mn-ea"/>
                <a:cs typeface="+mn-cs"/>
              </a:rPr>
              <a:t> is now connected to </a:t>
            </a:r>
            <a:r>
              <a:rPr lang="en-US" sz="1200" b="1" kern="1200" dirty="0" smtClean="0">
                <a:solidFill>
                  <a:schemeClr val="tx1"/>
                </a:solidFill>
                <a:effectLst/>
                <a:latin typeface="+mn-lt"/>
                <a:ea typeface="+mn-ea"/>
                <a:cs typeface="+mn-cs"/>
              </a:rPr>
              <a:t>Bands Table View Controller</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This creates a connection between the two so that the Table View Controller is now the Root View Controller for the Navigation Controller.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31</a:t>
            </a:fld>
            <a:endParaRPr lang="en-US"/>
          </a:p>
        </p:txBody>
      </p:sp>
    </p:spTree>
    <p:extLst>
      <p:ext uri="{BB962C8B-B14F-4D97-AF65-F5344CB8AC3E}">
        <p14:creationId xmlns:p14="http://schemas.microsoft.com/office/powerpoint/2010/main" val="20528930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Adding the Detail View Controller</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We need to add a View Controller that will list the details about a band. In the</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Object library </a:t>
            </a:r>
            <a:r>
              <a:rPr lang="en-US" sz="1200" kern="1200" dirty="0" smtClean="0">
                <a:solidFill>
                  <a:schemeClr val="tx1"/>
                </a:solidFill>
                <a:effectLst/>
                <a:latin typeface="+mn-lt"/>
                <a:ea typeface="+mn-ea"/>
                <a:cs typeface="+mn-cs"/>
              </a:rPr>
              <a:t>, find the </a:t>
            </a:r>
            <a:r>
              <a:rPr lang="en-US" sz="1200" b="1" kern="1200" dirty="0" smtClean="0">
                <a:solidFill>
                  <a:schemeClr val="tx1"/>
                </a:solidFill>
                <a:effectLst/>
                <a:latin typeface="+mn-lt"/>
                <a:ea typeface="+mn-ea"/>
                <a:cs typeface="+mn-cs"/>
              </a:rPr>
              <a:t>View Controller</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Drag the </a:t>
            </a:r>
            <a:r>
              <a:rPr lang="en-US" sz="1200" b="1" kern="1200" dirty="0" smtClean="0">
                <a:solidFill>
                  <a:schemeClr val="tx1"/>
                </a:solidFill>
                <a:effectLst/>
                <a:latin typeface="+mn-lt"/>
                <a:ea typeface="+mn-ea"/>
                <a:cs typeface="+mn-cs"/>
              </a:rPr>
              <a:t>View Controller</a:t>
            </a:r>
            <a:r>
              <a:rPr lang="en-US" sz="1200" kern="1200" dirty="0" smtClean="0">
                <a:solidFill>
                  <a:schemeClr val="tx1"/>
                </a:solidFill>
                <a:effectLst/>
                <a:latin typeface="+mn-lt"/>
                <a:ea typeface="+mn-ea"/>
                <a:cs typeface="+mn-cs"/>
              </a:rPr>
              <a:t> and drop it to the </a:t>
            </a:r>
            <a:r>
              <a:rPr lang="en-US" sz="1200" b="1" kern="1200" dirty="0" smtClean="0">
                <a:solidFill>
                  <a:schemeClr val="tx1"/>
                </a:solidFill>
                <a:effectLst/>
                <a:latin typeface="+mn-lt"/>
                <a:ea typeface="+mn-ea"/>
                <a:cs typeface="+mn-cs"/>
              </a:rPr>
              <a:t>right</a:t>
            </a:r>
            <a:r>
              <a:rPr lang="en-US" sz="1200" kern="1200" dirty="0" smtClean="0">
                <a:solidFill>
                  <a:schemeClr val="tx1"/>
                </a:solidFill>
                <a:effectLst/>
                <a:latin typeface="+mn-lt"/>
                <a:ea typeface="+mn-ea"/>
                <a:cs typeface="+mn-cs"/>
              </a:rPr>
              <a:t> of </a:t>
            </a:r>
            <a:r>
              <a:rPr lang="en-US" sz="1200" b="1" kern="1200" dirty="0" smtClean="0">
                <a:solidFill>
                  <a:schemeClr val="tx1"/>
                </a:solidFill>
                <a:effectLst/>
                <a:latin typeface="+mn-lt"/>
                <a:ea typeface="+mn-ea"/>
                <a:cs typeface="+mn-cs"/>
              </a:rPr>
              <a:t>Bands Table View Controller</a:t>
            </a:r>
            <a:r>
              <a:rPr lang="en-US" sz="1200" kern="1200" dirty="0" smtClean="0">
                <a:solidFill>
                  <a:schemeClr val="tx1"/>
                </a:solidFill>
                <a:effectLst/>
                <a:latin typeface="+mn-lt"/>
                <a:ea typeface="+mn-ea"/>
                <a:cs typeface="+mn-cs"/>
              </a:rPr>
              <a:t> in the Editor.</a:t>
            </a:r>
          </a:p>
          <a:p>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32</a:t>
            </a:fld>
            <a:endParaRPr lang="en-US"/>
          </a:p>
        </p:txBody>
      </p:sp>
    </p:spTree>
    <p:extLst>
      <p:ext uri="{BB962C8B-B14F-4D97-AF65-F5344CB8AC3E}">
        <p14:creationId xmlns:p14="http://schemas.microsoft.com/office/powerpoint/2010/main" val="9861993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 that we have this new View Controller, we need to create a connection between it and the cell in our Bands Table View Controller, so that when a user taps on the cell they are taken to the new View Controller.</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Hold </a:t>
            </a:r>
            <a:r>
              <a:rPr lang="en-US" sz="1200" b="1" kern="1200" dirty="0" smtClean="0">
                <a:solidFill>
                  <a:schemeClr val="tx1"/>
                </a:solidFill>
                <a:effectLst/>
                <a:latin typeface="+mn-lt"/>
                <a:ea typeface="+mn-ea"/>
                <a:cs typeface="+mn-cs"/>
              </a:rPr>
              <a:t>Ctrl</a:t>
            </a:r>
            <a:r>
              <a:rPr lang="en-US" sz="1200" kern="1200" dirty="0" smtClean="0">
                <a:solidFill>
                  <a:schemeClr val="tx1"/>
                </a:solidFill>
                <a:effectLst/>
                <a:latin typeface="+mn-lt"/>
                <a:ea typeface="+mn-ea"/>
                <a:cs typeface="+mn-cs"/>
              </a:rPr>
              <a:t> and drag from the </a:t>
            </a:r>
            <a:r>
              <a:rPr lang="en-US" sz="1200" b="1" kern="1200" dirty="0" smtClean="0">
                <a:solidFill>
                  <a:schemeClr val="tx1"/>
                </a:solidFill>
                <a:effectLst/>
                <a:latin typeface="+mn-lt"/>
                <a:ea typeface="+mn-ea"/>
                <a:cs typeface="+mn-cs"/>
              </a:rPr>
              <a:t>Nicole Atkins cell</a:t>
            </a:r>
            <a:r>
              <a:rPr lang="en-US" sz="1200" kern="1200" dirty="0" smtClean="0">
                <a:solidFill>
                  <a:schemeClr val="tx1"/>
                </a:solidFill>
                <a:effectLst/>
                <a:latin typeface="+mn-lt"/>
                <a:ea typeface="+mn-ea"/>
                <a:cs typeface="+mn-cs"/>
              </a:rPr>
              <a:t> to the </a:t>
            </a:r>
            <a:r>
              <a:rPr lang="en-US" sz="1200" b="1" kern="1200" dirty="0" smtClean="0">
                <a:solidFill>
                  <a:schemeClr val="tx1"/>
                </a:solidFill>
                <a:effectLst/>
                <a:latin typeface="+mn-lt"/>
                <a:ea typeface="+mn-ea"/>
                <a:cs typeface="+mn-cs"/>
              </a:rPr>
              <a:t>View Controller</a:t>
            </a:r>
            <a:r>
              <a:rPr lang="en-US" sz="1200" kern="1200" dirty="0" smtClean="0">
                <a:solidFill>
                  <a:schemeClr val="tx1"/>
                </a:solidFill>
                <a:effectLst/>
                <a:latin typeface="+mn-lt"/>
                <a:ea typeface="+mn-ea"/>
                <a:cs typeface="+mn-cs"/>
              </a:rPr>
              <a:t> on the right.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As shown below, a </a:t>
            </a:r>
            <a:r>
              <a:rPr lang="en-US" sz="1200" b="1" kern="1200" dirty="0" smtClean="0">
                <a:solidFill>
                  <a:schemeClr val="tx1"/>
                </a:solidFill>
                <a:effectLst/>
                <a:latin typeface="+mn-lt"/>
                <a:ea typeface="+mn-ea"/>
                <a:cs typeface="+mn-cs"/>
              </a:rPr>
              <a:t>Segue</a:t>
            </a:r>
            <a:r>
              <a:rPr lang="en-US" sz="1200" kern="1200" dirty="0" smtClean="0">
                <a:solidFill>
                  <a:schemeClr val="tx1"/>
                </a:solidFill>
                <a:effectLst/>
                <a:latin typeface="+mn-lt"/>
                <a:ea typeface="+mn-ea"/>
                <a:cs typeface="+mn-cs"/>
              </a:rPr>
              <a:t> menu will open. Under </a:t>
            </a:r>
            <a:r>
              <a:rPr lang="en-US" sz="1200" b="1" kern="1200" dirty="0" smtClean="0">
                <a:solidFill>
                  <a:schemeClr val="tx1"/>
                </a:solidFill>
                <a:effectLst/>
                <a:latin typeface="+mn-lt"/>
                <a:ea typeface="+mn-ea"/>
                <a:cs typeface="+mn-cs"/>
              </a:rPr>
              <a:t>Selection Segue</a:t>
            </a:r>
            <a:r>
              <a:rPr lang="en-US" sz="1200" kern="1200" dirty="0" smtClean="0">
                <a:solidFill>
                  <a:schemeClr val="tx1"/>
                </a:solidFill>
                <a:effectLst/>
                <a:latin typeface="+mn-lt"/>
                <a:ea typeface="+mn-ea"/>
                <a:cs typeface="+mn-cs"/>
              </a:rPr>
              <a:t>, click </a:t>
            </a:r>
            <a:r>
              <a:rPr lang="en-US" sz="1200" b="1" kern="1200" dirty="0" smtClean="0">
                <a:solidFill>
                  <a:schemeClr val="tx1"/>
                </a:solidFill>
                <a:effectLst/>
                <a:latin typeface="+mn-lt"/>
                <a:ea typeface="+mn-ea"/>
                <a:cs typeface="+mn-cs"/>
              </a:rPr>
              <a:t>Show</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82869989-EB00-4EE7-BCB5-25BDC5BB29F8}" type="slidenum">
              <a:rPr lang="en-US" smtClean="0"/>
              <a:t>33</a:t>
            </a:fld>
            <a:endParaRPr lang="en-US"/>
          </a:p>
        </p:txBody>
      </p:sp>
    </p:spTree>
    <p:extLst>
      <p:ext uri="{BB962C8B-B14F-4D97-AF65-F5344CB8AC3E}">
        <p14:creationId xmlns:p14="http://schemas.microsoft.com/office/powerpoint/2010/main" val="8670720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Document Outline</a:t>
            </a:r>
            <a:r>
              <a:rPr lang="en-US" sz="1200" kern="1200" dirty="0" smtClean="0">
                <a:solidFill>
                  <a:schemeClr val="tx1"/>
                </a:solidFill>
                <a:effectLst/>
                <a:latin typeface="+mn-lt"/>
                <a:ea typeface="+mn-ea"/>
                <a:cs typeface="+mn-cs"/>
              </a:rPr>
              <a:t>, expand </a:t>
            </a:r>
            <a:r>
              <a:rPr lang="en-US" sz="1200" b="1" kern="1200" dirty="0" smtClean="0">
                <a:solidFill>
                  <a:schemeClr val="tx1"/>
                </a:solidFill>
                <a:effectLst/>
                <a:latin typeface="+mn-lt"/>
                <a:ea typeface="+mn-ea"/>
                <a:cs typeface="+mn-cs"/>
              </a:rPr>
              <a:t>Bands Table View Controller</a:t>
            </a:r>
            <a:r>
              <a:rPr lang="en-US" sz="1200" kern="1200" dirty="0" smtClean="0">
                <a:solidFill>
                  <a:schemeClr val="tx1"/>
                </a:solidFill>
                <a:effectLst/>
                <a:latin typeface="+mn-lt"/>
                <a:ea typeface="+mn-ea"/>
                <a:cs typeface="+mn-cs"/>
              </a:rPr>
              <a:t> if it isn’t already.</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Click on </a:t>
            </a:r>
            <a:r>
              <a:rPr lang="en-US" sz="1200" b="1" kern="1200" dirty="0" smtClean="0">
                <a:solidFill>
                  <a:schemeClr val="tx1"/>
                </a:solidFill>
                <a:effectLst/>
                <a:latin typeface="+mn-lt"/>
                <a:ea typeface="+mn-ea"/>
                <a:cs typeface="+mn-cs"/>
              </a:rPr>
              <a:t>Navigation Item</a:t>
            </a:r>
            <a:r>
              <a:rPr lang="en-US" sz="1200" kern="1200" dirty="0" smtClean="0">
                <a:solidFill>
                  <a:schemeClr val="tx1"/>
                </a:solidFill>
                <a:effectLst/>
                <a:latin typeface="+mn-lt"/>
                <a:ea typeface="+mn-ea"/>
                <a:cs typeface="+mn-cs"/>
              </a:rPr>
              <a:t> to select it.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Utilities</a:t>
            </a:r>
            <a:r>
              <a:rPr lang="en-US" sz="1200" kern="1200" dirty="0" smtClean="0">
                <a:solidFill>
                  <a:schemeClr val="tx1"/>
                </a:solidFill>
                <a:effectLst/>
                <a:latin typeface="+mn-lt"/>
                <a:ea typeface="+mn-ea"/>
                <a:cs typeface="+mn-cs"/>
              </a:rPr>
              <a:t> area on the right, click the </a:t>
            </a:r>
            <a:r>
              <a:rPr lang="en-US" sz="1200" b="1" kern="1200" dirty="0" smtClean="0">
                <a:solidFill>
                  <a:schemeClr val="tx1"/>
                </a:solidFill>
                <a:effectLst/>
                <a:latin typeface="+mn-lt"/>
                <a:ea typeface="+mn-ea"/>
                <a:cs typeface="+mn-cs"/>
              </a:rPr>
              <a:t>Attributes inspector</a:t>
            </a:r>
            <a:r>
              <a:rPr lang="en-US" sz="1200" kern="1200" dirty="0" smtClean="0">
                <a:solidFill>
                  <a:schemeClr val="tx1"/>
                </a:solidFill>
                <a:effectLst/>
                <a:latin typeface="+mn-lt"/>
                <a:ea typeface="+mn-ea"/>
                <a:cs typeface="+mn-cs"/>
              </a:rPr>
              <a:t> tab .</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Next to </a:t>
            </a:r>
            <a:r>
              <a:rPr lang="en-US" sz="1200" b="1" kern="1200" dirty="0" smtClean="0">
                <a:solidFill>
                  <a:schemeClr val="tx1"/>
                </a:solidFill>
                <a:effectLst/>
                <a:latin typeface="+mn-lt"/>
                <a:ea typeface="+mn-ea"/>
                <a:cs typeface="+mn-cs"/>
              </a:rPr>
              <a:t>Title</a:t>
            </a:r>
            <a:r>
              <a:rPr lang="en-US" sz="1200" kern="1200" dirty="0" smtClean="0">
                <a:solidFill>
                  <a:schemeClr val="tx1"/>
                </a:solidFill>
                <a:effectLst/>
                <a:latin typeface="+mn-lt"/>
                <a:ea typeface="+mn-ea"/>
                <a:cs typeface="+mn-cs"/>
              </a:rPr>
              <a:t>, type </a:t>
            </a:r>
            <a:r>
              <a:rPr lang="en-US" sz="1200" b="1" kern="1200" dirty="0" smtClean="0">
                <a:solidFill>
                  <a:schemeClr val="tx1"/>
                </a:solidFill>
                <a:effectLst/>
                <a:latin typeface="+mn-lt"/>
                <a:ea typeface="+mn-ea"/>
                <a:cs typeface="+mn-cs"/>
              </a:rPr>
              <a:t>Bands</a:t>
            </a:r>
            <a:r>
              <a:rPr lang="en-US" sz="1200" kern="1200" dirty="0" smtClean="0">
                <a:solidFill>
                  <a:schemeClr val="tx1"/>
                </a:solidFill>
                <a:effectLst/>
                <a:latin typeface="+mn-lt"/>
                <a:ea typeface="+mn-ea"/>
                <a:cs typeface="+mn-cs"/>
              </a:rPr>
              <a:t> and hit </a:t>
            </a:r>
            <a:r>
              <a:rPr lang="en-US" sz="1200" b="1" kern="1200" dirty="0" smtClean="0">
                <a:solidFill>
                  <a:schemeClr val="tx1"/>
                </a:solidFill>
                <a:effectLst/>
                <a:latin typeface="+mn-lt"/>
                <a:ea typeface="+mn-ea"/>
                <a:cs typeface="+mn-cs"/>
              </a:rPr>
              <a:t>Return</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Notice the title bar at the top of the Bands Table View Controller has been updated.</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Click the </a:t>
            </a:r>
            <a:r>
              <a:rPr lang="en-US" sz="1200" b="1" kern="1200" dirty="0" smtClean="0">
                <a:solidFill>
                  <a:schemeClr val="tx1"/>
                </a:solidFill>
                <a:effectLst/>
                <a:latin typeface="+mn-lt"/>
                <a:ea typeface="+mn-ea"/>
                <a:cs typeface="+mn-cs"/>
              </a:rPr>
              <a:t>Run</a:t>
            </a:r>
            <a:r>
              <a:rPr lang="en-US" sz="1200" kern="1200" dirty="0" smtClean="0">
                <a:solidFill>
                  <a:schemeClr val="tx1"/>
                </a:solidFill>
                <a:effectLst/>
                <a:latin typeface="+mn-lt"/>
                <a:ea typeface="+mn-ea"/>
                <a:cs typeface="+mn-cs"/>
              </a:rPr>
              <a:t> button.</a:t>
            </a:r>
          </a:p>
          <a:p>
            <a:r>
              <a:rPr lang="en-US" sz="1200" kern="1200" dirty="0" smtClean="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82869989-EB00-4EE7-BCB5-25BDC5BB29F8}" type="slidenum">
              <a:rPr lang="en-US" smtClean="0"/>
              <a:t>34</a:t>
            </a:fld>
            <a:endParaRPr lang="en-US"/>
          </a:p>
        </p:txBody>
      </p:sp>
    </p:spTree>
    <p:extLst>
      <p:ext uri="{BB962C8B-B14F-4D97-AF65-F5344CB8AC3E}">
        <p14:creationId xmlns:p14="http://schemas.microsoft.com/office/powerpoint/2010/main" val="21317841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Adding an Image Placeholder, Title, &amp; Subtitle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Let’s start by adding placeholders for some detailed info. We’ll add a placeholder for an image of the band along with the band name and type of music.</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Document Outline</a:t>
            </a:r>
            <a:r>
              <a:rPr lang="en-US" sz="1200" kern="1200" dirty="0" smtClean="0">
                <a:solidFill>
                  <a:schemeClr val="tx1"/>
                </a:solidFill>
                <a:effectLst/>
                <a:latin typeface="+mn-lt"/>
                <a:ea typeface="+mn-ea"/>
                <a:cs typeface="+mn-cs"/>
              </a:rPr>
              <a:t>, under </a:t>
            </a:r>
            <a:r>
              <a:rPr lang="en-US" sz="1200" b="1" kern="1200" dirty="0" smtClean="0">
                <a:solidFill>
                  <a:schemeClr val="tx1"/>
                </a:solidFill>
                <a:effectLst/>
                <a:latin typeface="+mn-lt"/>
                <a:ea typeface="+mn-ea"/>
                <a:cs typeface="+mn-cs"/>
              </a:rPr>
              <a:t>View Controller Scene</a:t>
            </a:r>
            <a:r>
              <a:rPr lang="en-US" sz="1200" kern="1200" dirty="0" smtClean="0">
                <a:solidFill>
                  <a:schemeClr val="tx1"/>
                </a:solidFill>
                <a:effectLst/>
                <a:latin typeface="+mn-lt"/>
                <a:ea typeface="+mn-ea"/>
                <a:cs typeface="+mn-cs"/>
              </a:rPr>
              <a:t>, click </a:t>
            </a:r>
            <a:r>
              <a:rPr lang="en-US" sz="1200" b="1" kern="1200" dirty="0" smtClean="0">
                <a:solidFill>
                  <a:schemeClr val="tx1"/>
                </a:solidFill>
                <a:effectLst/>
                <a:latin typeface="+mn-lt"/>
                <a:ea typeface="+mn-ea"/>
                <a:cs typeface="+mn-cs"/>
              </a:rPr>
              <a:t>View Controller</a:t>
            </a:r>
            <a:r>
              <a:rPr lang="en-US" sz="1200" kern="1200" dirty="0" smtClean="0">
                <a:solidFill>
                  <a:schemeClr val="tx1"/>
                </a:solidFill>
                <a:effectLst/>
                <a:latin typeface="+mn-lt"/>
                <a:ea typeface="+mn-ea"/>
                <a:cs typeface="+mn-cs"/>
              </a:rPr>
              <a:t> to select it.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Utilities</a:t>
            </a:r>
            <a:r>
              <a:rPr lang="en-US" sz="1200" kern="1200" dirty="0" smtClean="0">
                <a:solidFill>
                  <a:schemeClr val="tx1"/>
                </a:solidFill>
                <a:effectLst/>
                <a:latin typeface="+mn-lt"/>
                <a:ea typeface="+mn-ea"/>
                <a:cs typeface="+mn-cs"/>
              </a:rPr>
              <a:t> area on the right, click the </a:t>
            </a:r>
            <a:r>
              <a:rPr lang="en-US" sz="1200" b="1" kern="1200" dirty="0" smtClean="0">
                <a:solidFill>
                  <a:schemeClr val="tx1"/>
                </a:solidFill>
                <a:effectLst/>
                <a:latin typeface="+mn-lt"/>
                <a:ea typeface="+mn-ea"/>
                <a:cs typeface="+mn-cs"/>
              </a:rPr>
              <a:t>File inspector</a:t>
            </a:r>
            <a:r>
              <a:rPr lang="en-US" sz="1200" kern="1200" dirty="0" smtClean="0">
                <a:solidFill>
                  <a:schemeClr val="tx1"/>
                </a:solidFill>
                <a:effectLst/>
                <a:latin typeface="+mn-lt"/>
                <a:ea typeface="+mn-ea"/>
                <a:cs typeface="+mn-cs"/>
              </a:rPr>
              <a:t> tab .</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To give you a better idea of the layout we want to create in this exercise, below is the final goal:</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35</a:t>
            </a:fld>
            <a:endParaRPr lang="en-US"/>
          </a:p>
        </p:txBody>
      </p:sp>
    </p:spTree>
    <p:extLst>
      <p:ext uri="{BB962C8B-B14F-4D97-AF65-F5344CB8AC3E}">
        <p14:creationId xmlns:p14="http://schemas.microsoft.com/office/powerpoint/2010/main" val="19180192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Let’s start by adding the image placeholder. We can use the </a:t>
            </a:r>
            <a:r>
              <a:rPr lang="en-US" sz="1200" b="1" kern="1200" dirty="0" smtClean="0">
                <a:solidFill>
                  <a:schemeClr val="tx1"/>
                </a:solidFill>
                <a:effectLst/>
                <a:latin typeface="+mn-lt"/>
                <a:ea typeface="+mn-ea"/>
                <a:cs typeface="+mn-cs"/>
              </a:rPr>
              <a:t>Image View</a:t>
            </a:r>
            <a:r>
              <a:rPr lang="en-US" sz="1200" kern="1200" dirty="0" smtClean="0">
                <a:solidFill>
                  <a:schemeClr val="tx1"/>
                </a:solidFill>
                <a:effectLst/>
                <a:latin typeface="+mn-lt"/>
                <a:ea typeface="+mn-ea"/>
                <a:cs typeface="+mn-cs"/>
              </a:rPr>
              <a:t> object to display a single image. In the search bar at the bottom of the </a:t>
            </a:r>
            <a:r>
              <a:rPr lang="en-US" sz="1200" b="1" kern="1200" dirty="0" smtClean="0">
                <a:solidFill>
                  <a:schemeClr val="tx1"/>
                </a:solidFill>
                <a:effectLst/>
                <a:latin typeface="+mn-lt"/>
                <a:ea typeface="+mn-ea"/>
                <a:cs typeface="+mn-cs"/>
              </a:rPr>
              <a:t>Object library </a:t>
            </a:r>
            <a:r>
              <a:rPr lang="en-US" sz="1200" kern="1200" dirty="0" smtClean="0">
                <a:solidFill>
                  <a:schemeClr val="tx1"/>
                </a:solidFill>
                <a:effectLst/>
                <a:latin typeface="+mn-lt"/>
                <a:ea typeface="+mn-ea"/>
                <a:cs typeface="+mn-cs"/>
              </a:rPr>
              <a:t>, type: </a:t>
            </a:r>
            <a:r>
              <a:rPr lang="en-US" sz="1200" b="1" kern="1200" dirty="0" smtClean="0">
                <a:solidFill>
                  <a:schemeClr val="tx1"/>
                </a:solidFill>
                <a:effectLst/>
                <a:latin typeface="+mn-lt"/>
                <a:ea typeface="+mn-ea"/>
                <a:cs typeface="+mn-cs"/>
              </a:rPr>
              <a:t>image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Image View </a:t>
            </a:r>
            <a:r>
              <a:rPr lang="en-US" sz="1200" kern="1200" dirty="0" smtClean="0">
                <a:solidFill>
                  <a:schemeClr val="tx1"/>
                </a:solidFill>
                <a:effectLst/>
                <a:latin typeface="+mn-lt"/>
                <a:ea typeface="+mn-ea"/>
                <a:cs typeface="+mn-cs"/>
              </a:rPr>
              <a:t>will be the only object showing in the Object library.</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Drag </a:t>
            </a:r>
            <a:r>
              <a:rPr lang="en-US" sz="1200" b="1" kern="1200" dirty="0" smtClean="0">
                <a:solidFill>
                  <a:schemeClr val="tx1"/>
                </a:solidFill>
                <a:effectLst/>
                <a:latin typeface="+mn-lt"/>
                <a:ea typeface="+mn-ea"/>
                <a:cs typeface="+mn-cs"/>
              </a:rPr>
              <a:t>Image View</a:t>
            </a:r>
            <a:r>
              <a:rPr lang="en-US" sz="1200" kern="1200" dirty="0" smtClean="0">
                <a:solidFill>
                  <a:schemeClr val="tx1"/>
                </a:solidFill>
                <a:effectLst/>
                <a:latin typeface="+mn-lt"/>
                <a:ea typeface="+mn-ea"/>
                <a:cs typeface="+mn-cs"/>
              </a:rPr>
              <a:t> onto the empty view controller in the storyboard. (Don’t worry about placement. We’ll fix that next.)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It’s too big, so let’s resize it. In the </a:t>
            </a:r>
            <a:r>
              <a:rPr lang="en-US" sz="1200" b="1" kern="1200" dirty="0" smtClean="0">
                <a:solidFill>
                  <a:schemeClr val="tx1"/>
                </a:solidFill>
                <a:effectLst/>
                <a:latin typeface="+mn-lt"/>
                <a:ea typeface="+mn-ea"/>
                <a:cs typeface="+mn-cs"/>
              </a:rPr>
              <a:t>Utilities</a:t>
            </a:r>
            <a:r>
              <a:rPr lang="en-US" sz="1200" kern="1200" dirty="0" smtClean="0">
                <a:solidFill>
                  <a:schemeClr val="tx1"/>
                </a:solidFill>
                <a:effectLst/>
                <a:latin typeface="+mn-lt"/>
                <a:ea typeface="+mn-ea"/>
                <a:cs typeface="+mn-cs"/>
              </a:rPr>
              <a:t> area on the right, click on the </a:t>
            </a:r>
            <a:r>
              <a:rPr lang="en-US" sz="1200" b="1" kern="1200" dirty="0" smtClean="0">
                <a:solidFill>
                  <a:schemeClr val="tx1"/>
                </a:solidFill>
                <a:effectLst/>
                <a:latin typeface="+mn-lt"/>
                <a:ea typeface="+mn-ea"/>
                <a:cs typeface="+mn-cs"/>
              </a:rPr>
              <a:t>Size</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inspector </a:t>
            </a:r>
            <a:r>
              <a:rPr lang="en-US" sz="1200" kern="1200" dirty="0" smtClean="0">
                <a:solidFill>
                  <a:schemeClr val="tx1"/>
                </a:solidFill>
                <a:effectLst/>
                <a:latin typeface="+mn-lt"/>
                <a:ea typeface="+mn-ea"/>
                <a:cs typeface="+mn-cs"/>
              </a:rPr>
              <a:t>tab .</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Set the following (make sure you hit </a:t>
            </a:r>
            <a:r>
              <a:rPr lang="en-US" sz="1200" b="1" kern="1200" dirty="0" smtClean="0">
                <a:solidFill>
                  <a:schemeClr val="tx1"/>
                </a:solidFill>
                <a:effectLst/>
                <a:latin typeface="+mn-lt"/>
                <a:ea typeface="+mn-ea"/>
                <a:cs typeface="+mn-cs"/>
              </a:rPr>
              <a:t>Return</a:t>
            </a:r>
            <a:r>
              <a:rPr lang="en-US" sz="1200" kern="1200" dirty="0" smtClean="0">
                <a:solidFill>
                  <a:schemeClr val="tx1"/>
                </a:solidFill>
                <a:effectLst/>
                <a:latin typeface="+mn-lt"/>
                <a:ea typeface="+mn-ea"/>
                <a:cs typeface="+mn-cs"/>
              </a:rPr>
              <a:t> when you enter the final value):</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X: </a:t>
            </a:r>
            <a:r>
              <a:rPr lang="en-US" sz="1200" b="1" kern="1200" dirty="0" smtClean="0">
                <a:solidFill>
                  <a:schemeClr val="tx1"/>
                </a:solidFill>
                <a:effectLst/>
                <a:latin typeface="+mn-lt"/>
                <a:ea typeface="+mn-ea"/>
                <a:cs typeface="+mn-cs"/>
              </a:rPr>
              <a:t>20</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Y: </a:t>
            </a:r>
            <a:r>
              <a:rPr lang="en-US" sz="1200" b="1" kern="1200" dirty="0" smtClean="0">
                <a:solidFill>
                  <a:schemeClr val="tx1"/>
                </a:solidFill>
                <a:effectLst/>
                <a:latin typeface="+mn-lt"/>
                <a:ea typeface="+mn-ea"/>
                <a:cs typeface="+mn-cs"/>
              </a:rPr>
              <a:t>84</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Width: </a:t>
            </a:r>
            <a:r>
              <a:rPr lang="en-US" sz="1200" b="1" kern="1200" dirty="0" smtClean="0">
                <a:solidFill>
                  <a:schemeClr val="tx1"/>
                </a:solidFill>
                <a:effectLst/>
                <a:latin typeface="+mn-lt"/>
                <a:ea typeface="+mn-ea"/>
                <a:cs typeface="+mn-cs"/>
              </a:rPr>
              <a:t>96</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Height: </a:t>
            </a:r>
            <a:r>
              <a:rPr lang="en-US" sz="1200" b="1" kern="1200" dirty="0" smtClean="0">
                <a:solidFill>
                  <a:schemeClr val="tx1"/>
                </a:solidFill>
                <a:effectLst/>
                <a:latin typeface="+mn-lt"/>
                <a:ea typeface="+mn-ea"/>
                <a:cs typeface="+mn-cs"/>
              </a:rPr>
              <a:t>96</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36</a:t>
            </a:fld>
            <a:endParaRPr lang="en-US"/>
          </a:p>
        </p:txBody>
      </p:sp>
    </p:spTree>
    <p:extLst>
      <p:ext uri="{BB962C8B-B14F-4D97-AF65-F5344CB8AC3E}">
        <p14:creationId xmlns:p14="http://schemas.microsoft.com/office/powerpoint/2010/main" val="6331662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Let’s add a label object for the band name. In the search bar at the bottom of the </a:t>
            </a:r>
            <a:r>
              <a:rPr lang="en-US" sz="1200" b="1" kern="1200" dirty="0" smtClean="0">
                <a:solidFill>
                  <a:schemeClr val="tx1"/>
                </a:solidFill>
                <a:effectLst/>
                <a:latin typeface="+mn-lt"/>
                <a:ea typeface="+mn-ea"/>
                <a:cs typeface="+mn-cs"/>
              </a:rPr>
              <a:t>Object library </a:t>
            </a:r>
            <a:r>
              <a:rPr lang="en-US" sz="1200" kern="1200" dirty="0" smtClean="0">
                <a:solidFill>
                  <a:schemeClr val="tx1"/>
                </a:solidFill>
                <a:effectLst/>
                <a:latin typeface="+mn-lt"/>
                <a:ea typeface="+mn-ea"/>
                <a:cs typeface="+mn-cs"/>
              </a:rPr>
              <a:t>, delete the text and type: </a:t>
            </a:r>
            <a:r>
              <a:rPr lang="en-US" sz="1200" b="1" kern="1200" dirty="0" smtClean="0">
                <a:solidFill>
                  <a:schemeClr val="tx1"/>
                </a:solidFill>
                <a:effectLst/>
                <a:latin typeface="+mn-lt"/>
                <a:ea typeface="+mn-ea"/>
                <a:cs typeface="+mn-cs"/>
              </a:rPr>
              <a:t>label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Drag the </a:t>
            </a:r>
            <a:r>
              <a:rPr lang="en-US" sz="1200" b="1" kern="1200" dirty="0" smtClean="0">
                <a:solidFill>
                  <a:schemeClr val="tx1"/>
                </a:solidFill>
                <a:effectLst/>
                <a:latin typeface="+mn-lt"/>
                <a:ea typeface="+mn-ea"/>
                <a:cs typeface="+mn-cs"/>
              </a:rPr>
              <a:t>Label</a:t>
            </a:r>
            <a:r>
              <a:rPr lang="en-US" sz="1200" kern="1200" dirty="0" smtClean="0">
                <a:solidFill>
                  <a:schemeClr val="tx1"/>
                </a:solidFill>
                <a:effectLst/>
                <a:latin typeface="+mn-lt"/>
                <a:ea typeface="+mn-ea"/>
                <a:cs typeface="+mn-cs"/>
              </a:rPr>
              <a:t> to the right of the Image View object. Don’t worry about a specific position yet</a:t>
            </a:r>
            <a:r>
              <a:rPr lang="en-US" dirty="0" smtClean="0">
                <a:effectLst/>
              </a:rPr>
              <a:t> </a:t>
            </a:r>
          </a:p>
          <a:p>
            <a:pPr lvl="0"/>
            <a:r>
              <a:rPr lang="en-US" sz="1200" kern="1200" dirty="0" smtClean="0">
                <a:solidFill>
                  <a:schemeClr val="tx1"/>
                </a:solidFill>
                <a:effectLst/>
                <a:latin typeface="+mn-lt"/>
                <a:ea typeface="+mn-ea"/>
                <a:cs typeface="+mn-cs"/>
              </a:rPr>
              <a:t>Double–click on the </a:t>
            </a:r>
            <a:r>
              <a:rPr lang="en-US" sz="1200" b="1" kern="1200" dirty="0" smtClean="0">
                <a:solidFill>
                  <a:schemeClr val="tx1"/>
                </a:solidFill>
                <a:effectLst/>
                <a:latin typeface="+mn-lt"/>
                <a:ea typeface="+mn-ea"/>
                <a:cs typeface="+mn-cs"/>
              </a:rPr>
              <a:t>Label</a:t>
            </a:r>
            <a:r>
              <a:rPr lang="en-US" sz="1200" kern="1200" dirty="0" smtClean="0">
                <a:solidFill>
                  <a:schemeClr val="tx1"/>
                </a:solidFill>
                <a:effectLst/>
                <a:latin typeface="+mn-lt"/>
                <a:ea typeface="+mn-ea"/>
                <a:cs typeface="+mn-cs"/>
              </a:rPr>
              <a:t> in the Editor, change the name to </a:t>
            </a:r>
            <a:r>
              <a:rPr lang="en-US" sz="1200" b="1" kern="1200" dirty="0" smtClean="0">
                <a:solidFill>
                  <a:schemeClr val="tx1"/>
                </a:solidFill>
                <a:effectLst/>
                <a:latin typeface="+mn-lt"/>
                <a:ea typeface="+mn-ea"/>
                <a:cs typeface="+mn-cs"/>
              </a:rPr>
              <a:t>Name of Band</a:t>
            </a:r>
            <a:r>
              <a:rPr lang="en-US" sz="1200" kern="1200" dirty="0" smtClean="0">
                <a:solidFill>
                  <a:schemeClr val="tx1"/>
                </a:solidFill>
                <a:effectLst/>
                <a:latin typeface="+mn-lt"/>
                <a:ea typeface="+mn-ea"/>
                <a:cs typeface="+mn-cs"/>
              </a:rPr>
              <a:t> and hit </a:t>
            </a:r>
            <a:r>
              <a:rPr lang="en-US" sz="1200" b="1" kern="1200" dirty="0" smtClean="0">
                <a:solidFill>
                  <a:schemeClr val="tx1"/>
                </a:solidFill>
                <a:effectLst/>
                <a:latin typeface="+mn-lt"/>
                <a:ea typeface="+mn-ea"/>
                <a:cs typeface="+mn-cs"/>
              </a:rPr>
              <a:t>Return</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Size inspector </a:t>
            </a:r>
            <a:r>
              <a:rPr lang="en-US" sz="1200" kern="1200" dirty="0" smtClean="0">
                <a:solidFill>
                  <a:schemeClr val="tx1"/>
                </a:solidFill>
                <a:effectLst/>
                <a:latin typeface="+mn-lt"/>
                <a:ea typeface="+mn-ea"/>
                <a:cs typeface="+mn-cs"/>
              </a:rPr>
              <a:t> set the following:</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X: </a:t>
            </a:r>
            <a:r>
              <a:rPr lang="en-US" sz="1200" b="1" kern="1200" dirty="0" smtClean="0">
                <a:solidFill>
                  <a:schemeClr val="tx1"/>
                </a:solidFill>
                <a:effectLst/>
                <a:latin typeface="+mn-lt"/>
                <a:ea typeface="+mn-ea"/>
                <a:cs typeface="+mn-cs"/>
              </a:rPr>
              <a:t>132</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Y: </a:t>
            </a:r>
            <a:r>
              <a:rPr lang="en-US" sz="1200" b="1" kern="1200" dirty="0" smtClean="0">
                <a:solidFill>
                  <a:schemeClr val="tx1"/>
                </a:solidFill>
                <a:effectLst/>
                <a:latin typeface="+mn-lt"/>
                <a:ea typeface="+mn-ea"/>
                <a:cs typeface="+mn-cs"/>
              </a:rPr>
              <a:t>83</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Width: </a:t>
            </a:r>
            <a:r>
              <a:rPr lang="en-US" sz="1200" b="1" kern="1200" dirty="0" smtClean="0">
                <a:solidFill>
                  <a:schemeClr val="tx1"/>
                </a:solidFill>
                <a:effectLst/>
                <a:latin typeface="+mn-lt"/>
                <a:ea typeface="+mn-ea"/>
                <a:cs typeface="+mn-cs"/>
              </a:rPr>
              <a:t>166</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Height: </a:t>
            </a:r>
            <a:r>
              <a:rPr lang="en-US" sz="1200" b="1" kern="1200" dirty="0" smtClean="0">
                <a:solidFill>
                  <a:schemeClr val="tx1"/>
                </a:solidFill>
                <a:effectLst/>
                <a:latin typeface="+mn-lt"/>
                <a:ea typeface="+mn-ea"/>
                <a:cs typeface="+mn-cs"/>
              </a:rPr>
              <a:t>21</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Click on the </a:t>
            </a:r>
            <a:r>
              <a:rPr lang="en-US" sz="1200" b="1" kern="1200" dirty="0" smtClean="0">
                <a:solidFill>
                  <a:schemeClr val="tx1"/>
                </a:solidFill>
                <a:effectLst/>
                <a:latin typeface="+mn-lt"/>
                <a:ea typeface="+mn-ea"/>
                <a:cs typeface="+mn-cs"/>
              </a:rPr>
              <a:t>Attributes inspector</a:t>
            </a:r>
            <a:r>
              <a:rPr lang="en-US" sz="1200" kern="1200" dirty="0" smtClean="0">
                <a:solidFill>
                  <a:schemeClr val="tx1"/>
                </a:solidFill>
                <a:effectLst/>
                <a:latin typeface="+mn-lt"/>
                <a:ea typeface="+mn-ea"/>
                <a:cs typeface="+mn-cs"/>
              </a:rPr>
              <a:t> tab .</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To the far right of </a:t>
            </a:r>
            <a:r>
              <a:rPr lang="en-US" sz="1200" b="1" kern="1200" dirty="0" smtClean="0">
                <a:solidFill>
                  <a:schemeClr val="tx1"/>
                </a:solidFill>
                <a:effectLst/>
                <a:latin typeface="+mn-lt"/>
                <a:ea typeface="+mn-ea"/>
                <a:cs typeface="+mn-cs"/>
              </a:rPr>
              <a:t>Font</a:t>
            </a:r>
            <a:r>
              <a:rPr lang="en-US" sz="1200" kern="1200" dirty="0" smtClean="0">
                <a:solidFill>
                  <a:schemeClr val="tx1"/>
                </a:solidFill>
                <a:effectLst/>
                <a:latin typeface="+mn-lt"/>
                <a:ea typeface="+mn-ea"/>
                <a:cs typeface="+mn-cs"/>
              </a:rPr>
              <a:t>, click on the </a:t>
            </a:r>
            <a:r>
              <a:rPr lang="en-US" sz="1200" b="1" kern="1200" dirty="0" smtClean="0">
                <a:solidFill>
                  <a:schemeClr val="tx1"/>
                </a:solidFill>
                <a:effectLst/>
                <a:latin typeface="+mn-lt"/>
                <a:ea typeface="+mn-ea"/>
                <a:cs typeface="+mn-cs"/>
              </a:rPr>
              <a:t>Text Menu</a:t>
            </a:r>
            <a:r>
              <a:rPr lang="en-US" sz="1200" kern="1200" dirty="0" smtClean="0">
                <a:solidFill>
                  <a:schemeClr val="tx1"/>
                </a:solidFill>
                <a:effectLst/>
                <a:latin typeface="+mn-lt"/>
                <a:ea typeface="+mn-ea"/>
                <a:cs typeface="+mn-cs"/>
              </a:rPr>
              <a:t> icon  and set:</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Style: </a:t>
            </a:r>
            <a:r>
              <a:rPr lang="en-US" sz="1200" b="1" kern="1200" dirty="0" smtClean="0">
                <a:solidFill>
                  <a:schemeClr val="tx1"/>
                </a:solidFill>
                <a:effectLst/>
                <a:latin typeface="+mn-lt"/>
                <a:ea typeface="+mn-ea"/>
                <a:cs typeface="+mn-cs"/>
              </a:rPr>
              <a:t>Bold</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Size: </a:t>
            </a:r>
            <a:r>
              <a:rPr lang="en-US" sz="1200" b="1" kern="1200" dirty="0" smtClean="0">
                <a:solidFill>
                  <a:schemeClr val="tx1"/>
                </a:solidFill>
                <a:effectLst/>
                <a:latin typeface="+mn-lt"/>
                <a:ea typeface="+mn-ea"/>
                <a:cs typeface="+mn-cs"/>
              </a:rPr>
              <a:t>20</a:t>
            </a:r>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37</a:t>
            </a:fld>
            <a:endParaRPr lang="en-US"/>
          </a:p>
        </p:txBody>
      </p:sp>
    </p:spTree>
    <p:extLst>
      <p:ext uri="{BB962C8B-B14F-4D97-AF65-F5344CB8AC3E}">
        <p14:creationId xmlns:p14="http://schemas.microsoft.com/office/powerpoint/2010/main" val="964984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Let’s add a label for the type of music. Drag out another </a:t>
            </a:r>
            <a:r>
              <a:rPr lang="en-US" sz="1200" b="1" kern="1200" dirty="0" smtClean="0">
                <a:solidFill>
                  <a:schemeClr val="tx1"/>
                </a:solidFill>
                <a:effectLst/>
                <a:latin typeface="+mn-lt"/>
                <a:ea typeface="+mn-ea"/>
                <a:cs typeface="+mn-cs"/>
              </a:rPr>
              <a:t>Label</a:t>
            </a:r>
            <a:r>
              <a:rPr lang="en-US" sz="1200" kern="1200" dirty="0" smtClean="0">
                <a:solidFill>
                  <a:schemeClr val="tx1"/>
                </a:solidFill>
                <a:effectLst/>
                <a:latin typeface="+mn-lt"/>
                <a:ea typeface="+mn-ea"/>
                <a:cs typeface="+mn-cs"/>
              </a:rPr>
              <a:t> from the </a:t>
            </a:r>
            <a:r>
              <a:rPr lang="en-US" sz="1200" b="1" kern="1200" dirty="0" smtClean="0">
                <a:solidFill>
                  <a:schemeClr val="tx1"/>
                </a:solidFill>
                <a:effectLst/>
                <a:latin typeface="+mn-lt"/>
                <a:ea typeface="+mn-ea"/>
                <a:cs typeface="+mn-cs"/>
              </a:rPr>
              <a:t>Object</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library </a:t>
            </a:r>
            <a:r>
              <a:rPr lang="en-US" sz="1200" kern="1200" dirty="0" smtClean="0">
                <a:solidFill>
                  <a:schemeClr val="tx1"/>
                </a:solidFill>
                <a:effectLst/>
                <a:latin typeface="+mn-lt"/>
                <a:ea typeface="+mn-ea"/>
                <a:cs typeface="+mn-cs"/>
              </a:rPr>
              <a:t>, and drop it below the </a:t>
            </a:r>
            <a:r>
              <a:rPr lang="en-US" sz="1200" b="1" kern="1200" dirty="0" smtClean="0">
                <a:solidFill>
                  <a:schemeClr val="tx1"/>
                </a:solidFill>
                <a:effectLst/>
                <a:latin typeface="+mn-lt"/>
                <a:ea typeface="+mn-ea"/>
                <a:cs typeface="+mn-cs"/>
              </a:rPr>
              <a:t>Name of Band</a:t>
            </a:r>
            <a:r>
              <a:rPr lang="en-US" sz="1200" kern="1200" dirty="0" smtClean="0">
                <a:solidFill>
                  <a:schemeClr val="tx1"/>
                </a:solidFill>
                <a:effectLst/>
                <a:latin typeface="+mn-lt"/>
                <a:ea typeface="+mn-ea"/>
                <a:cs typeface="+mn-cs"/>
              </a:rPr>
              <a:t> label. Don’t worry about its specific position yet.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Double–click the new </a:t>
            </a:r>
            <a:r>
              <a:rPr lang="en-US" sz="1200" b="1" kern="1200" dirty="0" smtClean="0">
                <a:solidFill>
                  <a:schemeClr val="tx1"/>
                </a:solidFill>
                <a:effectLst/>
                <a:latin typeface="+mn-lt"/>
                <a:ea typeface="+mn-ea"/>
                <a:cs typeface="+mn-cs"/>
              </a:rPr>
              <a:t>Label</a:t>
            </a:r>
            <a:r>
              <a:rPr lang="en-US" sz="1200" kern="1200" dirty="0" smtClean="0">
                <a:solidFill>
                  <a:schemeClr val="tx1"/>
                </a:solidFill>
                <a:effectLst/>
                <a:latin typeface="+mn-lt"/>
                <a:ea typeface="+mn-ea"/>
                <a:cs typeface="+mn-cs"/>
              </a:rPr>
              <a:t> you just added.</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Rename it </a:t>
            </a:r>
            <a:r>
              <a:rPr lang="en-US" sz="1200" b="1" kern="1200" dirty="0" smtClean="0">
                <a:solidFill>
                  <a:schemeClr val="tx1"/>
                </a:solidFill>
                <a:effectLst/>
                <a:latin typeface="+mn-lt"/>
                <a:ea typeface="+mn-ea"/>
                <a:cs typeface="+mn-cs"/>
              </a:rPr>
              <a:t>Type of music</a:t>
            </a:r>
            <a:r>
              <a:rPr lang="en-US" sz="1200" kern="1200" dirty="0" smtClean="0">
                <a:solidFill>
                  <a:schemeClr val="tx1"/>
                </a:solidFill>
                <a:effectLst/>
                <a:latin typeface="+mn-lt"/>
                <a:ea typeface="+mn-ea"/>
                <a:cs typeface="+mn-cs"/>
              </a:rPr>
              <a:t> and hit </a:t>
            </a:r>
            <a:r>
              <a:rPr lang="en-US" sz="1200" b="1" kern="1200" dirty="0" smtClean="0">
                <a:solidFill>
                  <a:schemeClr val="tx1"/>
                </a:solidFill>
                <a:effectLst/>
                <a:latin typeface="+mn-lt"/>
                <a:ea typeface="+mn-ea"/>
                <a:cs typeface="+mn-cs"/>
              </a:rPr>
              <a:t>Return</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With the </a:t>
            </a:r>
            <a:r>
              <a:rPr lang="en-US" sz="1200" b="1" kern="1200" dirty="0" smtClean="0">
                <a:solidFill>
                  <a:schemeClr val="tx1"/>
                </a:solidFill>
                <a:effectLst/>
                <a:latin typeface="+mn-lt"/>
                <a:ea typeface="+mn-ea"/>
                <a:cs typeface="+mn-cs"/>
              </a:rPr>
              <a:t>Type of music</a:t>
            </a:r>
            <a:r>
              <a:rPr lang="en-US" sz="1200" kern="1200" dirty="0" smtClean="0">
                <a:solidFill>
                  <a:schemeClr val="tx1"/>
                </a:solidFill>
                <a:effectLst/>
                <a:latin typeface="+mn-lt"/>
                <a:ea typeface="+mn-ea"/>
                <a:cs typeface="+mn-cs"/>
              </a:rPr>
              <a:t> label still selected, in the </a:t>
            </a:r>
            <a:r>
              <a:rPr lang="en-US" sz="1200" b="1" kern="1200" dirty="0" smtClean="0">
                <a:solidFill>
                  <a:schemeClr val="tx1"/>
                </a:solidFill>
                <a:effectLst/>
                <a:latin typeface="+mn-lt"/>
                <a:ea typeface="+mn-ea"/>
                <a:cs typeface="+mn-cs"/>
              </a:rPr>
              <a:t>Attributes inspector </a:t>
            </a:r>
            <a:r>
              <a:rPr lang="en-US" sz="1200" kern="1200" dirty="0" smtClean="0">
                <a:solidFill>
                  <a:schemeClr val="tx1"/>
                </a:solidFill>
                <a:effectLst/>
                <a:latin typeface="+mn-lt"/>
                <a:ea typeface="+mn-ea"/>
                <a:cs typeface="+mn-cs"/>
              </a:rPr>
              <a:t>, click on the </a:t>
            </a:r>
            <a:r>
              <a:rPr lang="en-US" sz="1200" b="1" kern="1200" dirty="0" smtClean="0">
                <a:solidFill>
                  <a:schemeClr val="tx1"/>
                </a:solidFill>
                <a:effectLst/>
                <a:latin typeface="+mn-lt"/>
                <a:ea typeface="+mn-ea"/>
                <a:cs typeface="+mn-cs"/>
              </a:rPr>
              <a:t>Text Menu</a:t>
            </a:r>
            <a:r>
              <a:rPr lang="en-US" sz="1200" kern="1200" dirty="0" smtClean="0">
                <a:solidFill>
                  <a:schemeClr val="tx1"/>
                </a:solidFill>
                <a:effectLst/>
                <a:latin typeface="+mn-lt"/>
                <a:ea typeface="+mn-ea"/>
                <a:cs typeface="+mn-cs"/>
              </a:rPr>
              <a:t> icon  to the right of </a:t>
            </a:r>
            <a:r>
              <a:rPr lang="en-US" sz="1200" b="1" kern="1200" dirty="0" smtClean="0">
                <a:solidFill>
                  <a:schemeClr val="tx1"/>
                </a:solidFill>
                <a:effectLst/>
                <a:latin typeface="+mn-lt"/>
                <a:ea typeface="+mn-ea"/>
                <a:cs typeface="+mn-cs"/>
              </a:rPr>
              <a:t>Font</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Change the </a:t>
            </a:r>
            <a:r>
              <a:rPr lang="en-US" sz="1200" b="1" kern="1200" dirty="0" smtClean="0">
                <a:solidFill>
                  <a:schemeClr val="tx1"/>
                </a:solidFill>
                <a:effectLst/>
                <a:latin typeface="+mn-lt"/>
                <a:ea typeface="+mn-ea"/>
                <a:cs typeface="+mn-cs"/>
              </a:rPr>
              <a:t>Size</a:t>
            </a:r>
            <a:r>
              <a:rPr lang="en-US" sz="1200" kern="1200" dirty="0" smtClean="0">
                <a:solidFill>
                  <a:schemeClr val="tx1"/>
                </a:solidFill>
                <a:effectLst/>
                <a:latin typeface="+mn-lt"/>
                <a:ea typeface="+mn-ea"/>
                <a:cs typeface="+mn-cs"/>
              </a:rPr>
              <a:t> to </a:t>
            </a:r>
            <a:r>
              <a:rPr lang="en-US" sz="1200" b="1" kern="1200" dirty="0" smtClean="0">
                <a:solidFill>
                  <a:schemeClr val="tx1"/>
                </a:solidFill>
                <a:effectLst/>
                <a:latin typeface="+mn-lt"/>
                <a:ea typeface="+mn-ea"/>
                <a:cs typeface="+mn-cs"/>
              </a:rPr>
              <a:t>14</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38</a:t>
            </a:fld>
            <a:endParaRPr lang="en-US"/>
          </a:p>
        </p:txBody>
      </p:sp>
    </p:spTree>
    <p:extLst>
      <p:ext uri="{BB962C8B-B14F-4D97-AF65-F5344CB8AC3E}">
        <p14:creationId xmlns:p14="http://schemas.microsoft.com/office/powerpoint/2010/main" val="1285485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Let’s change the </a:t>
            </a:r>
            <a:r>
              <a:rPr lang="en-US" sz="1200" b="1" kern="1200" dirty="0" smtClean="0">
                <a:solidFill>
                  <a:schemeClr val="tx1"/>
                </a:solidFill>
                <a:effectLst/>
                <a:latin typeface="+mn-lt"/>
                <a:ea typeface="+mn-ea"/>
                <a:cs typeface="+mn-cs"/>
              </a:rPr>
              <a:t>Type of music</a:t>
            </a:r>
            <a:r>
              <a:rPr lang="en-US" sz="1200" kern="1200" dirty="0" smtClean="0">
                <a:solidFill>
                  <a:schemeClr val="tx1"/>
                </a:solidFill>
                <a:effectLst/>
                <a:latin typeface="+mn-lt"/>
                <a:ea typeface="+mn-ea"/>
                <a:cs typeface="+mn-cs"/>
              </a:rPr>
              <a:t> label’s text color. In the </a:t>
            </a:r>
            <a:r>
              <a:rPr lang="en-US" sz="1200" b="1" kern="1200" dirty="0" smtClean="0">
                <a:solidFill>
                  <a:schemeClr val="tx1"/>
                </a:solidFill>
                <a:effectLst/>
                <a:latin typeface="+mn-lt"/>
                <a:ea typeface="+mn-ea"/>
                <a:cs typeface="+mn-cs"/>
              </a:rPr>
              <a:t>Attributes inspector </a:t>
            </a:r>
            <a:r>
              <a:rPr lang="en-US" sz="1200" kern="1200" dirty="0" smtClean="0">
                <a:solidFill>
                  <a:schemeClr val="tx1"/>
                </a:solidFill>
                <a:effectLst/>
                <a:latin typeface="+mn-lt"/>
                <a:ea typeface="+mn-ea"/>
                <a:cs typeface="+mn-cs"/>
              </a:rPr>
              <a:t> to the right of </a:t>
            </a:r>
            <a:r>
              <a:rPr lang="en-US" sz="1200" b="1" kern="1200" dirty="0" smtClean="0">
                <a:solidFill>
                  <a:schemeClr val="tx1"/>
                </a:solidFill>
                <a:effectLst/>
                <a:latin typeface="+mn-lt"/>
                <a:ea typeface="+mn-ea"/>
                <a:cs typeface="+mn-cs"/>
              </a:rPr>
              <a:t>Color</a:t>
            </a:r>
            <a:r>
              <a:rPr lang="en-US" sz="1200" kern="1200" dirty="0" smtClean="0">
                <a:solidFill>
                  <a:schemeClr val="tx1"/>
                </a:solidFill>
                <a:effectLst/>
                <a:latin typeface="+mn-lt"/>
                <a:ea typeface="+mn-ea"/>
                <a:cs typeface="+mn-cs"/>
              </a:rPr>
              <a:t>, click the menu that says </a:t>
            </a:r>
            <a:r>
              <a:rPr lang="en-US" sz="1200" b="1" kern="1200" dirty="0" smtClean="0">
                <a:solidFill>
                  <a:schemeClr val="tx1"/>
                </a:solidFill>
                <a:effectLst/>
                <a:latin typeface="+mn-lt"/>
                <a:ea typeface="+mn-ea"/>
                <a:cs typeface="+mn-cs"/>
              </a:rPr>
              <a:t>Default</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If you see a </a:t>
            </a:r>
            <a:r>
              <a:rPr lang="en-US" sz="1200" b="1" kern="1200" dirty="0" smtClean="0">
                <a:solidFill>
                  <a:schemeClr val="tx1"/>
                </a:solidFill>
                <a:effectLst/>
                <a:latin typeface="+mn-lt"/>
                <a:ea typeface="+mn-ea"/>
                <a:cs typeface="+mn-cs"/>
              </a:rPr>
              <a:t>blue</a:t>
            </a:r>
            <a:r>
              <a:rPr lang="en-US" sz="1200" kern="1200" dirty="0" smtClean="0">
                <a:solidFill>
                  <a:schemeClr val="tx1"/>
                </a:solidFill>
                <a:effectLst/>
                <a:latin typeface="+mn-lt"/>
                <a:ea typeface="+mn-ea"/>
                <a:cs typeface="+mn-cs"/>
              </a:rPr>
              <a:t> color in the Recently Used Colors, select it and skip the next step.</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To select a blue that matches Apple’s blue, do the following:</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Choose </a:t>
            </a:r>
            <a:r>
              <a:rPr lang="en-US" sz="1200" b="1" kern="1200" dirty="0" smtClean="0">
                <a:solidFill>
                  <a:schemeClr val="tx1"/>
                </a:solidFill>
                <a:effectLst/>
                <a:latin typeface="+mn-lt"/>
                <a:ea typeface="+mn-ea"/>
                <a:cs typeface="+mn-cs"/>
              </a:rPr>
              <a:t>Other</a:t>
            </a:r>
            <a:r>
              <a:rPr lang="en-US" sz="1200" kern="1200" dirty="0" smtClean="0">
                <a:solidFill>
                  <a:schemeClr val="tx1"/>
                </a:solidFill>
                <a:effectLst/>
                <a:latin typeface="+mn-lt"/>
                <a:ea typeface="+mn-ea"/>
                <a:cs typeface="+mn-cs"/>
              </a:rPr>
              <a:t> to pull up the Colors window.</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At the top of the </a:t>
            </a:r>
            <a:r>
              <a:rPr lang="en-US" sz="1200" b="1" kern="1200" dirty="0" smtClean="0">
                <a:solidFill>
                  <a:schemeClr val="tx1"/>
                </a:solidFill>
                <a:effectLst/>
                <a:latin typeface="+mn-lt"/>
                <a:ea typeface="+mn-ea"/>
                <a:cs typeface="+mn-cs"/>
              </a:rPr>
              <a:t>Colors</a:t>
            </a:r>
            <a:r>
              <a:rPr lang="en-US" sz="1200" kern="1200" dirty="0" smtClean="0">
                <a:solidFill>
                  <a:schemeClr val="tx1"/>
                </a:solidFill>
                <a:effectLst/>
                <a:latin typeface="+mn-lt"/>
                <a:ea typeface="+mn-ea"/>
                <a:cs typeface="+mn-cs"/>
              </a:rPr>
              <a:t> window, click the second tab .</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In the Slider menu, select </a:t>
            </a:r>
            <a:r>
              <a:rPr lang="en-US" sz="1200" b="1" kern="1200" dirty="0" smtClean="0">
                <a:solidFill>
                  <a:schemeClr val="tx1"/>
                </a:solidFill>
                <a:effectLst/>
                <a:latin typeface="+mn-lt"/>
                <a:ea typeface="+mn-ea"/>
                <a:cs typeface="+mn-cs"/>
              </a:rPr>
              <a:t>RGB Sliders</a:t>
            </a:r>
            <a:r>
              <a:rPr lang="en-US" sz="1200" kern="1200" dirty="0" smtClean="0">
                <a:solidFill>
                  <a:schemeClr val="tx1"/>
                </a:solidFill>
                <a:effectLst/>
                <a:latin typeface="+mn-lt"/>
                <a:ea typeface="+mn-ea"/>
                <a:cs typeface="+mn-cs"/>
              </a:rPr>
              <a:t> if you don’t already see them.</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Select a color with </a:t>
            </a:r>
            <a:r>
              <a:rPr lang="en-US" sz="1200" b="1" kern="1200" dirty="0" smtClean="0">
                <a:solidFill>
                  <a:schemeClr val="tx1"/>
                </a:solidFill>
                <a:effectLst/>
                <a:latin typeface="+mn-lt"/>
                <a:ea typeface="+mn-ea"/>
                <a:cs typeface="+mn-cs"/>
              </a:rPr>
              <a:t>R:0, G:122</a:t>
            </a:r>
            <a:r>
              <a:rPr lang="en-US" sz="1200" kern="120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B:255</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Close the Colors window.</a:t>
            </a:r>
          </a:p>
          <a:p>
            <a:r>
              <a:rPr lang="en-US" sz="1200" kern="1200" dirty="0" smtClean="0">
                <a:solidFill>
                  <a:schemeClr val="tx1"/>
                </a:solidFill>
                <a:effectLst/>
                <a:latin typeface="+mn-lt"/>
                <a:ea typeface="+mn-ea"/>
                <a:cs typeface="+mn-cs"/>
              </a:rPr>
              <a:t> </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39</a:t>
            </a:fld>
            <a:endParaRPr lang="en-US"/>
          </a:p>
        </p:txBody>
      </p:sp>
    </p:spTree>
    <p:extLst>
      <p:ext uri="{BB962C8B-B14F-4D97-AF65-F5344CB8AC3E}">
        <p14:creationId xmlns:p14="http://schemas.microsoft.com/office/powerpoint/2010/main" val="1365304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Will probably just add the new images</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18424754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With the </a:t>
            </a:r>
            <a:r>
              <a:rPr lang="en-US" sz="1200" b="1" kern="1200" dirty="0" smtClean="0">
                <a:solidFill>
                  <a:schemeClr val="tx1"/>
                </a:solidFill>
                <a:effectLst/>
                <a:latin typeface="+mn-lt"/>
                <a:ea typeface="+mn-ea"/>
                <a:cs typeface="+mn-cs"/>
              </a:rPr>
              <a:t>Type of music</a:t>
            </a:r>
            <a:r>
              <a:rPr lang="en-US" sz="1200" kern="1200" dirty="0" smtClean="0">
                <a:solidFill>
                  <a:schemeClr val="tx1"/>
                </a:solidFill>
                <a:effectLst/>
                <a:latin typeface="+mn-lt"/>
                <a:ea typeface="+mn-ea"/>
                <a:cs typeface="+mn-cs"/>
              </a:rPr>
              <a:t> label still selected, in the </a:t>
            </a:r>
            <a:r>
              <a:rPr lang="en-US" sz="1200" b="1" kern="1200" dirty="0" smtClean="0">
                <a:solidFill>
                  <a:schemeClr val="tx1"/>
                </a:solidFill>
                <a:effectLst/>
                <a:latin typeface="+mn-lt"/>
                <a:ea typeface="+mn-ea"/>
                <a:cs typeface="+mn-cs"/>
              </a:rPr>
              <a:t>Size inspector </a:t>
            </a:r>
            <a:r>
              <a:rPr lang="en-US" sz="1200" kern="1200" dirty="0" smtClean="0">
                <a:solidFill>
                  <a:schemeClr val="tx1"/>
                </a:solidFill>
                <a:effectLst/>
                <a:latin typeface="+mn-lt"/>
                <a:ea typeface="+mn-ea"/>
                <a:cs typeface="+mn-cs"/>
              </a:rPr>
              <a:t> set:</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X: </a:t>
            </a:r>
            <a:r>
              <a:rPr lang="en-US" sz="1200" b="1" kern="1200" dirty="0" smtClean="0">
                <a:solidFill>
                  <a:schemeClr val="tx1"/>
                </a:solidFill>
                <a:effectLst/>
                <a:latin typeface="+mn-lt"/>
                <a:ea typeface="+mn-ea"/>
                <a:cs typeface="+mn-cs"/>
              </a:rPr>
              <a:t>132</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Y: </a:t>
            </a:r>
            <a:r>
              <a:rPr lang="en-US" sz="1200" b="1" kern="1200" dirty="0" smtClean="0">
                <a:solidFill>
                  <a:schemeClr val="tx1"/>
                </a:solidFill>
                <a:effectLst/>
                <a:latin typeface="+mn-lt"/>
                <a:ea typeface="+mn-ea"/>
                <a:cs typeface="+mn-cs"/>
              </a:rPr>
              <a:t>103</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Width: </a:t>
            </a:r>
            <a:r>
              <a:rPr lang="en-US" sz="1200" b="1" kern="1200" dirty="0" smtClean="0">
                <a:solidFill>
                  <a:schemeClr val="tx1"/>
                </a:solidFill>
                <a:effectLst/>
                <a:latin typeface="+mn-lt"/>
                <a:ea typeface="+mn-ea"/>
                <a:cs typeface="+mn-cs"/>
              </a:rPr>
              <a:t>166</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Height: </a:t>
            </a:r>
            <a:r>
              <a:rPr lang="en-US" sz="1200" b="1" kern="1200" dirty="0" smtClean="0">
                <a:solidFill>
                  <a:schemeClr val="tx1"/>
                </a:solidFill>
                <a:effectLst/>
                <a:latin typeface="+mn-lt"/>
                <a:ea typeface="+mn-ea"/>
                <a:cs typeface="+mn-cs"/>
              </a:rPr>
              <a:t>21</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40</a:t>
            </a:fld>
            <a:endParaRPr lang="en-US"/>
          </a:p>
        </p:txBody>
      </p:sp>
    </p:spTree>
    <p:extLst>
      <p:ext uri="{BB962C8B-B14F-4D97-AF65-F5344CB8AC3E}">
        <p14:creationId xmlns:p14="http://schemas.microsoft.com/office/powerpoint/2010/main" val="8600095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Adding Show Info Labels</a:t>
            </a:r>
            <a:endParaRPr lang="en-US" sz="10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Next we will create labels for the date, time, and venue of the show.</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From the </a:t>
            </a:r>
            <a:r>
              <a:rPr lang="en-US" sz="1200" b="1" kern="1200" dirty="0" smtClean="0">
                <a:solidFill>
                  <a:schemeClr val="tx1"/>
                </a:solidFill>
                <a:effectLst/>
                <a:latin typeface="+mn-lt"/>
                <a:ea typeface="+mn-ea"/>
                <a:cs typeface="+mn-cs"/>
              </a:rPr>
              <a:t>Object library </a:t>
            </a:r>
            <a:r>
              <a:rPr lang="en-US" sz="1200" kern="1200" dirty="0" smtClean="0">
                <a:solidFill>
                  <a:schemeClr val="tx1"/>
                </a:solidFill>
                <a:effectLst/>
                <a:latin typeface="+mn-lt"/>
                <a:ea typeface="+mn-ea"/>
                <a:cs typeface="+mn-cs"/>
              </a:rPr>
              <a:t>, drag out a </a:t>
            </a:r>
            <a:r>
              <a:rPr lang="en-US" sz="1200" b="1" kern="1200" dirty="0" smtClean="0">
                <a:solidFill>
                  <a:schemeClr val="tx1"/>
                </a:solidFill>
                <a:effectLst/>
                <a:latin typeface="+mn-lt"/>
                <a:ea typeface="+mn-ea"/>
                <a:cs typeface="+mn-cs"/>
              </a:rPr>
              <a:t>Label</a:t>
            </a:r>
            <a:r>
              <a:rPr lang="en-US" sz="1200" kern="1200" dirty="0" smtClean="0">
                <a:solidFill>
                  <a:schemeClr val="tx1"/>
                </a:solidFill>
                <a:effectLst/>
                <a:latin typeface="+mn-lt"/>
                <a:ea typeface="+mn-ea"/>
                <a:cs typeface="+mn-cs"/>
              </a:rPr>
              <a:t> and place it below the </a:t>
            </a:r>
            <a:r>
              <a:rPr lang="en-US" sz="1200" b="1" kern="1200" dirty="0" smtClean="0">
                <a:solidFill>
                  <a:schemeClr val="tx1"/>
                </a:solidFill>
                <a:effectLst/>
                <a:latin typeface="+mn-lt"/>
                <a:ea typeface="+mn-ea"/>
                <a:cs typeface="+mn-cs"/>
              </a:rPr>
              <a:t>Type of music</a:t>
            </a:r>
            <a:r>
              <a:rPr lang="en-US" sz="1200" kern="1200" dirty="0" smtClean="0">
                <a:solidFill>
                  <a:schemeClr val="tx1"/>
                </a:solidFill>
                <a:effectLst/>
                <a:latin typeface="+mn-lt"/>
                <a:ea typeface="+mn-ea"/>
                <a:cs typeface="+mn-cs"/>
              </a:rPr>
              <a:t>.</a:t>
            </a:r>
            <a:endParaRPr lang="en-US" sz="14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Double–click on the new </a:t>
            </a:r>
            <a:r>
              <a:rPr lang="en-US" sz="1200" b="1" kern="1200" dirty="0" smtClean="0">
                <a:solidFill>
                  <a:schemeClr val="tx1"/>
                </a:solidFill>
                <a:effectLst/>
                <a:latin typeface="+mn-lt"/>
                <a:ea typeface="+mn-ea"/>
                <a:cs typeface="+mn-cs"/>
              </a:rPr>
              <a:t>Label</a:t>
            </a:r>
            <a:r>
              <a:rPr lang="en-US" sz="1200" kern="1200" dirty="0" smtClean="0">
                <a:solidFill>
                  <a:schemeClr val="tx1"/>
                </a:solidFill>
                <a:effectLst/>
                <a:latin typeface="+mn-lt"/>
                <a:ea typeface="+mn-ea"/>
                <a:cs typeface="+mn-cs"/>
              </a:rPr>
              <a:t>, rename it </a:t>
            </a:r>
            <a:r>
              <a:rPr lang="en-US" sz="1200" b="1" kern="1200" dirty="0" smtClean="0">
                <a:solidFill>
                  <a:schemeClr val="tx1"/>
                </a:solidFill>
                <a:effectLst/>
                <a:latin typeface="+mn-lt"/>
                <a:ea typeface="+mn-ea"/>
                <a:cs typeface="+mn-cs"/>
              </a:rPr>
              <a:t>Venue</a:t>
            </a:r>
            <a:r>
              <a:rPr lang="en-US" sz="1200" kern="1200" dirty="0" smtClean="0">
                <a:solidFill>
                  <a:schemeClr val="tx1"/>
                </a:solidFill>
                <a:effectLst/>
                <a:latin typeface="+mn-lt"/>
                <a:ea typeface="+mn-ea"/>
                <a:cs typeface="+mn-cs"/>
              </a:rPr>
              <a:t> and hit </a:t>
            </a:r>
            <a:r>
              <a:rPr lang="en-US" sz="1200" b="1" kern="1200" dirty="0" smtClean="0">
                <a:solidFill>
                  <a:schemeClr val="tx1"/>
                </a:solidFill>
                <a:effectLst/>
                <a:latin typeface="+mn-lt"/>
                <a:ea typeface="+mn-ea"/>
                <a:cs typeface="+mn-cs"/>
              </a:rPr>
              <a:t>Return</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With the </a:t>
            </a:r>
            <a:r>
              <a:rPr lang="en-US" sz="1200" b="1" kern="1200" dirty="0" smtClean="0">
                <a:solidFill>
                  <a:schemeClr val="tx1"/>
                </a:solidFill>
                <a:effectLst/>
                <a:latin typeface="+mn-lt"/>
                <a:ea typeface="+mn-ea"/>
                <a:cs typeface="+mn-cs"/>
              </a:rPr>
              <a:t>Venue</a:t>
            </a:r>
            <a:r>
              <a:rPr lang="en-US" sz="1200" kern="1200" dirty="0" smtClean="0">
                <a:solidFill>
                  <a:schemeClr val="tx1"/>
                </a:solidFill>
                <a:effectLst/>
                <a:latin typeface="+mn-lt"/>
                <a:ea typeface="+mn-ea"/>
                <a:cs typeface="+mn-cs"/>
              </a:rPr>
              <a:t> label still selected, in the </a:t>
            </a:r>
            <a:r>
              <a:rPr lang="en-US" sz="1200" b="1" kern="1200" dirty="0" smtClean="0">
                <a:solidFill>
                  <a:schemeClr val="tx1"/>
                </a:solidFill>
                <a:effectLst/>
                <a:latin typeface="+mn-lt"/>
                <a:ea typeface="+mn-ea"/>
                <a:cs typeface="+mn-cs"/>
              </a:rPr>
              <a:t>Size inspector </a:t>
            </a:r>
            <a:r>
              <a:rPr lang="en-US" sz="1200" kern="1200" dirty="0" smtClean="0">
                <a:solidFill>
                  <a:schemeClr val="tx1"/>
                </a:solidFill>
                <a:effectLst/>
                <a:latin typeface="+mn-lt"/>
                <a:ea typeface="+mn-ea"/>
                <a:cs typeface="+mn-cs"/>
              </a:rPr>
              <a:t> set:</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X: </a:t>
            </a:r>
            <a:r>
              <a:rPr lang="en-US" sz="1200" b="1" kern="1200" dirty="0" smtClean="0">
                <a:solidFill>
                  <a:schemeClr val="tx1"/>
                </a:solidFill>
                <a:effectLst/>
                <a:latin typeface="+mn-lt"/>
                <a:ea typeface="+mn-ea"/>
                <a:cs typeface="+mn-cs"/>
              </a:rPr>
              <a:t>132</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Y: </a:t>
            </a:r>
            <a:r>
              <a:rPr lang="en-US" sz="1200" b="1" kern="1200" dirty="0" smtClean="0">
                <a:solidFill>
                  <a:schemeClr val="tx1"/>
                </a:solidFill>
                <a:effectLst/>
                <a:latin typeface="+mn-lt"/>
                <a:ea typeface="+mn-ea"/>
                <a:cs typeface="+mn-cs"/>
              </a:rPr>
              <a:t>123</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Width: </a:t>
            </a:r>
            <a:r>
              <a:rPr lang="en-US" sz="1200" b="1" kern="1200" dirty="0" smtClean="0">
                <a:solidFill>
                  <a:schemeClr val="tx1"/>
                </a:solidFill>
                <a:effectLst/>
                <a:latin typeface="+mn-lt"/>
                <a:ea typeface="+mn-ea"/>
                <a:cs typeface="+mn-cs"/>
              </a:rPr>
              <a:t>166</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Height: </a:t>
            </a:r>
            <a:r>
              <a:rPr lang="en-US" sz="1200" b="1" kern="1200" dirty="0" smtClean="0">
                <a:solidFill>
                  <a:schemeClr val="tx1"/>
                </a:solidFill>
                <a:effectLst/>
                <a:latin typeface="+mn-lt"/>
                <a:ea typeface="+mn-ea"/>
                <a:cs typeface="+mn-cs"/>
              </a:rPr>
              <a:t>21</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With the </a:t>
            </a:r>
            <a:r>
              <a:rPr lang="en-US" sz="1200" b="1" kern="1200" dirty="0" smtClean="0">
                <a:solidFill>
                  <a:schemeClr val="tx1"/>
                </a:solidFill>
                <a:effectLst/>
                <a:latin typeface="+mn-lt"/>
                <a:ea typeface="+mn-ea"/>
                <a:cs typeface="+mn-cs"/>
              </a:rPr>
              <a:t>Venue</a:t>
            </a:r>
            <a:r>
              <a:rPr lang="en-US" sz="1200" kern="1200" dirty="0" smtClean="0">
                <a:solidFill>
                  <a:schemeClr val="tx1"/>
                </a:solidFill>
                <a:effectLst/>
                <a:latin typeface="+mn-lt"/>
                <a:ea typeface="+mn-ea"/>
                <a:cs typeface="+mn-cs"/>
              </a:rPr>
              <a:t> label still selected, in the </a:t>
            </a:r>
            <a:r>
              <a:rPr lang="en-US" sz="1200" b="1" kern="1200" dirty="0" smtClean="0">
                <a:solidFill>
                  <a:schemeClr val="tx1"/>
                </a:solidFill>
                <a:effectLst/>
                <a:latin typeface="+mn-lt"/>
                <a:ea typeface="+mn-ea"/>
                <a:cs typeface="+mn-cs"/>
              </a:rPr>
              <a:t>Attributes inspector </a:t>
            </a:r>
            <a:r>
              <a:rPr lang="en-US" sz="1200" kern="1200" dirty="0" smtClean="0">
                <a:solidFill>
                  <a:schemeClr val="tx1"/>
                </a:solidFill>
                <a:effectLst/>
                <a:latin typeface="+mn-lt"/>
                <a:ea typeface="+mn-ea"/>
                <a:cs typeface="+mn-cs"/>
              </a:rPr>
              <a:t>, click on the </a:t>
            </a:r>
            <a:r>
              <a:rPr lang="en-US" sz="1200" b="1" kern="1200" dirty="0" smtClean="0">
                <a:solidFill>
                  <a:schemeClr val="tx1"/>
                </a:solidFill>
                <a:effectLst/>
                <a:latin typeface="+mn-lt"/>
                <a:ea typeface="+mn-ea"/>
                <a:cs typeface="+mn-cs"/>
              </a:rPr>
              <a:t>Text Menu </a:t>
            </a:r>
            <a:r>
              <a:rPr lang="en-US" sz="1200" kern="1200" dirty="0" smtClean="0">
                <a:solidFill>
                  <a:schemeClr val="tx1"/>
                </a:solidFill>
                <a:effectLst/>
                <a:latin typeface="+mn-lt"/>
                <a:ea typeface="+mn-ea"/>
                <a:cs typeface="+mn-cs"/>
              </a:rPr>
              <a:t>icon  to the right of </a:t>
            </a:r>
            <a:r>
              <a:rPr lang="en-US" sz="1200" b="1" kern="1200" dirty="0" smtClean="0">
                <a:solidFill>
                  <a:schemeClr val="tx1"/>
                </a:solidFill>
                <a:effectLst/>
                <a:latin typeface="+mn-lt"/>
                <a:ea typeface="+mn-ea"/>
                <a:cs typeface="+mn-cs"/>
              </a:rPr>
              <a:t>Font</a:t>
            </a:r>
            <a:r>
              <a:rPr lang="en-US" sz="1200" kern="1200" dirty="0" smtClean="0">
                <a:solidFill>
                  <a:schemeClr val="tx1"/>
                </a:solidFill>
                <a:effectLst/>
                <a:latin typeface="+mn-lt"/>
                <a:ea typeface="+mn-ea"/>
                <a:cs typeface="+mn-cs"/>
              </a:rPr>
              <a:t> and set the following:</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Style: </a:t>
            </a:r>
            <a:r>
              <a:rPr lang="en-US" sz="1200" b="1" kern="1200" dirty="0" smtClean="0">
                <a:solidFill>
                  <a:schemeClr val="tx1"/>
                </a:solidFill>
                <a:effectLst/>
                <a:latin typeface="+mn-lt"/>
                <a:ea typeface="+mn-ea"/>
                <a:cs typeface="+mn-cs"/>
              </a:rPr>
              <a:t>Bold</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Size: </a:t>
            </a:r>
            <a:r>
              <a:rPr lang="en-US" sz="1200" b="1" kern="1200" dirty="0" smtClean="0">
                <a:solidFill>
                  <a:schemeClr val="tx1"/>
                </a:solidFill>
                <a:effectLst/>
                <a:latin typeface="+mn-lt"/>
                <a:ea typeface="+mn-ea"/>
                <a:cs typeface="+mn-cs"/>
              </a:rPr>
              <a:t>14</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Click </a:t>
            </a:r>
            <a:r>
              <a:rPr lang="en-US" sz="1200" b="1" kern="1200" dirty="0" smtClean="0">
                <a:solidFill>
                  <a:schemeClr val="tx1"/>
                </a:solidFill>
                <a:effectLst/>
                <a:latin typeface="+mn-lt"/>
                <a:ea typeface="+mn-ea"/>
                <a:cs typeface="+mn-cs"/>
              </a:rPr>
              <a:t>Done</a:t>
            </a:r>
            <a:r>
              <a:rPr lang="en-US"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41</a:t>
            </a:fld>
            <a:endParaRPr lang="en-US"/>
          </a:p>
        </p:txBody>
      </p:sp>
    </p:spTree>
    <p:extLst>
      <p:ext uri="{BB962C8B-B14F-4D97-AF65-F5344CB8AC3E}">
        <p14:creationId xmlns:p14="http://schemas.microsoft.com/office/powerpoint/2010/main" val="1967593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We want to add a label for the date, and it should look similar to the venue label, so let’s duplicate it by dragging out a copy of it. Hold </a:t>
            </a:r>
            <a:r>
              <a:rPr lang="en-US" sz="1200" b="1" kern="1200" dirty="0" smtClean="0">
                <a:solidFill>
                  <a:schemeClr val="tx1"/>
                </a:solidFill>
                <a:effectLst/>
                <a:latin typeface="+mn-lt"/>
                <a:ea typeface="+mn-ea"/>
                <a:cs typeface="+mn-cs"/>
              </a:rPr>
              <a:t>Option</a:t>
            </a:r>
            <a:r>
              <a:rPr lang="en-US" sz="1200" kern="1200" dirty="0" smtClean="0">
                <a:solidFill>
                  <a:schemeClr val="tx1"/>
                </a:solidFill>
                <a:effectLst/>
                <a:latin typeface="+mn-lt"/>
                <a:ea typeface="+mn-ea"/>
                <a:cs typeface="+mn-cs"/>
              </a:rPr>
              <a:t> and drag the </a:t>
            </a:r>
            <a:r>
              <a:rPr lang="en-US" sz="1200" b="1" kern="1200" dirty="0" smtClean="0">
                <a:solidFill>
                  <a:schemeClr val="tx1"/>
                </a:solidFill>
                <a:effectLst/>
                <a:latin typeface="+mn-lt"/>
                <a:ea typeface="+mn-ea"/>
                <a:cs typeface="+mn-cs"/>
              </a:rPr>
              <a:t>Venue</a:t>
            </a:r>
            <a:r>
              <a:rPr lang="en-US" sz="1200" kern="1200" dirty="0" smtClean="0">
                <a:solidFill>
                  <a:schemeClr val="tx1"/>
                </a:solidFill>
                <a:effectLst/>
                <a:latin typeface="+mn-lt"/>
                <a:ea typeface="+mn-ea"/>
                <a:cs typeface="+mn-cs"/>
              </a:rPr>
              <a:t> label down to create a copy.</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Double–click the second instance of </a:t>
            </a:r>
            <a:r>
              <a:rPr lang="en-US" sz="1200" b="1" kern="1200" dirty="0" smtClean="0">
                <a:solidFill>
                  <a:schemeClr val="tx1"/>
                </a:solidFill>
                <a:effectLst/>
                <a:latin typeface="+mn-lt"/>
                <a:ea typeface="+mn-ea"/>
                <a:cs typeface="+mn-cs"/>
              </a:rPr>
              <a:t>Venue</a:t>
            </a:r>
            <a:r>
              <a:rPr lang="en-US" sz="1200" kern="1200" dirty="0" smtClean="0">
                <a:solidFill>
                  <a:schemeClr val="tx1"/>
                </a:solidFill>
                <a:effectLst/>
                <a:latin typeface="+mn-lt"/>
                <a:ea typeface="+mn-ea"/>
                <a:cs typeface="+mn-cs"/>
              </a:rPr>
              <a:t>, rename it </a:t>
            </a:r>
            <a:r>
              <a:rPr lang="en-US" sz="1200" b="1" kern="1200" dirty="0" smtClean="0">
                <a:solidFill>
                  <a:schemeClr val="tx1"/>
                </a:solidFill>
                <a:effectLst/>
                <a:latin typeface="+mn-lt"/>
                <a:ea typeface="+mn-ea"/>
                <a:cs typeface="+mn-cs"/>
              </a:rPr>
              <a:t>Date</a:t>
            </a:r>
            <a:r>
              <a:rPr lang="en-US" sz="1200" kern="1200" dirty="0" smtClean="0">
                <a:solidFill>
                  <a:schemeClr val="tx1"/>
                </a:solidFill>
                <a:effectLst/>
                <a:latin typeface="+mn-lt"/>
                <a:ea typeface="+mn-ea"/>
                <a:cs typeface="+mn-cs"/>
              </a:rPr>
              <a:t> and hit </a:t>
            </a:r>
            <a:r>
              <a:rPr lang="en-US" sz="1200" b="1" kern="1200" dirty="0" smtClean="0">
                <a:solidFill>
                  <a:schemeClr val="tx1"/>
                </a:solidFill>
                <a:effectLst/>
                <a:latin typeface="+mn-lt"/>
                <a:ea typeface="+mn-ea"/>
                <a:cs typeface="+mn-cs"/>
              </a:rPr>
              <a:t>Return</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With the </a:t>
            </a:r>
            <a:r>
              <a:rPr lang="en-US" sz="1200" b="1" kern="1200" dirty="0" smtClean="0">
                <a:solidFill>
                  <a:schemeClr val="tx1"/>
                </a:solidFill>
                <a:effectLst/>
                <a:latin typeface="+mn-lt"/>
                <a:ea typeface="+mn-ea"/>
                <a:cs typeface="+mn-cs"/>
              </a:rPr>
              <a:t>Date</a:t>
            </a:r>
            <a:r>
              <a:rPr lang="en-US" sz="1200" kern="1200" dirty="0" smtClean="0">
                <a:solidFill>
                  <a:schemeClr val="tx1"/>
                </a:solidFill>
                <a:effectLst/>
                <a:latin typeface="+mn-lt"/>
                <a:ea typeface="+mn-ea"/>
                <a:cs typeface="+mn-cs"/>
              </a:rPr>
              <a:t> label still selected, in the </a:t>
            </a:r>
            <a:r>
              <a:rPr lang="en-US" sz="1200" b="1" kern="1200" dirty="0" smtClean="0">
                <a:solidFill>
                  <a:schemeClr val="tx1"/>
                </a:solidFill>
                <a:effectLst/>
                <a:latin typeface="+mn-lt"/>
                <a:ea typeface="+mn-ea"/>
                <a:cs typeface="+mn-cs"/>
              </a:rPr>
              <a:t>Attributes inspector </a:t>
            </a:r>
            <a:r>
              <a:rPr lang="en-US" sz="1200" kern="1200" dirty="0" smtClean="0">
                <a:solidFill>
                  <a:schemeClr val="tx1"/>
                </a:solidFill>
                <a:effectLst/>
                <a:latin typeface="+mn-lt"/>
                <a:ea typeface="+mn-ea"/>
                <a:cs typeface="+mn-cs"/>
              </a:rPr>
              <a:t>, click on the </a:t>
            </a:r>
            <a:r>
              <a:rPr lang="en-US" sz="1200" b="1" kern="1200" dirty="0" smtClean="0">
                <a:solidFill>
                  <a:schemeClr val="tx1"/>
                </a:solidFill>
                <a:effectLst/>
                <a:latin typeface="+mn-lt"/>
                <a:ea typeface="+mn-ea"/>
                <a:cs typeface="+mn-cs"/>
              </a:rPr>
              <a:t>Text</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Menu </a:t>
            </a:r>
            <a:r>
              <a:rPr lang="en-US" sz="1200" kern="1200" dirty="0" smtClean="0">
                <a:solidFill>
                  <a:schemeClr val="tx1"/>
                </a:solidFill>
                <a:effectLst/>
                <a:latin typeface="+mn-lt"/>
                <a:ea typeface="+mn-ea"/>
                <a:cs typeface="+mn-cs"/>
              </a:rPr>
              <a:t>icon .</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Change the </a:t>
            </a:r>
            <a:r>
              <a:rPr lang="en-US" sz="1200" b="1" kern="1200" dirty="0" smtClean="0">
                <a:solidFill>
                  <a:schemeClr val="tx1"/>
                </a:solidFill>
                <a:effectLst/>
                <a:latin typeface="+mn-lt"/>
                <a:ea typeface="+mn-ea"/>
                <a:cs typeface="+mn-cs"/>
              </a:rPr>
              <a:t>Style</a:t>
            </a:r>
            <a:r>
              <a:rPr lang="en-US" sz="1200" kern="1200" dirty="0" smtClean="0">
                <a:solidFill>
                  <a:schemeClr val="tx1"/>
                </a:solidFill>
                <a:effectLst/>
                <a:latin typeface="+mn-lt"/>
                <a:ea typeface="+mn-ea"/>
                <a:cs typeface="+mn-cs"/>
              </a:rPr>
              <a:t> to </a:t>
            </a:r>
            <a:r>
              <a:rPr lang="en-US" sz="1200" b="1" kern="1200" dirty="0" smtClean="0">
                <a:solidFill>
                  <a:schemeClr val="tx1"/>
                </a:solidFill>
                <a:effectLst/>
                <a:latin typeface="+mn-lt"/>
                <a:ea typeface="+mn-ea"/>
                <a:cs typeface="+mn-cs"/>
              </a:rPr>
              <a:t>Regular</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With the </a:t>
            </a:r>
            <a:r>
              <a:rPr lang="en-US" sz="1200" b="1" kern="1200" dirty="0" smtClean="0">
                <a:solidFill>
                  <a:schemeClr val="tx1"/>
                </a:solidFill>
                <a:effectLst/>
                <a:latin typeface="+mn-lt"/>
                <a:ea typeface="+mn-ea"/>
                <a:cs typeface="+mn-cs"/>
              </a:rPr>
              <a:t>Date</a:t>
            </a:r>
            <a:r>
              <a:rPr lang="en-US" sz="1200" kern="1200" dirty="0" smtClean="0">
                <a:solidFill>
                  <a:schemeClr val="tx1"/>
                </a:solidFill>
                <a:effectLst/>
                <a:latin typeface="+mn-lt"/>
                <a:ea typeface="+mn-ea"/>
                <a:cs typeface="+mn-cs"/>
              </a:rPr>
              <a:t> label still selected, in the </a:t>
            </a:r>
            <a:r>
              <a:rPr lang="en-US" sz="1200" b="1" kern="1200" dirty="0" smtClean="0">
                <a:solidFill>
                  <a:schemeClr val="tx1"/>
                </a:solidFill>
                <a:effectLst/>
                <a:latin typeface="+mn-lt"/>
                <a:ea typeface="+mn-ea"/>
                <a:cs typeface="+mn-cs"/>
              </a:rPr>
              <a:t>Size inspector </a:t>
            </a:r>
            <a:r>
              <a:rPr lang="en-US" sz="1200" kern="1200" dirty="0" smtClean="0">
                <a:solidFill>
                  <a:schemeClr val="tx1"/>
                </a:solidFill>
                <a:effectLst/>
                <a:latin typeface="+mn-lt"/>
                <a:ea typeface="+mn-ea"/>
                <a:cs typeface="+mn-cs"/>
              </a:rPr>
              <a:t> set:</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X: </a:t>
            </a:r>
            <a:r>
              <a:rPr lang="en-US" sz="1200" b="1" kern="1200" dirty="0" smtClean="0">
                <a:solidFill>
                  <a:schemeClr val="tx1"/>
                </a:solidFill>
                <a:effectLst/>
                <a:latin typeface="+mn-lt"/>
                <a:ea typeface="+mn-ea"/>
                <a:cs typeface="+mn-cs"/>
              </a:rPr>
              <a:t>132</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Y: </a:t>
            </a:r>
            <a:r>
              <a:rPr lang="en-US" sz="1200" b="1" kern="1200" dirty="0" smtClean="0">
                <a:solidFill>
                  <a:schemeClr val="tx1"/>
                </a:solidFill>
                <a:effectLst/>
                <a:latin typeface="+mn-lt"/>
                <a:ea typeface="+mn-ea"/>
                <a:cs typeface="+mn-cs"/>
              </a:rPr>
              <a:t>143</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Width: </a:t>
            </a:r>
            <a:r>
              <a:rPr lang="en-US" sz="1200" b="1" kern="1200" dirty="0" smtClean="0">
                <a:solidFill>
                  <a:schemeClr val="tx1"/>
                </a:solidFill>
                <a:effectLst/>
                <a:latin typeface="+mn-lt"/>
                <a:ea typeface="+mn-ea"/>
                <a:cs typeface="+mn-cs"/>
              </a:rPr>
              <a:t>55</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Height: </a:t>
            </a:r>
            <a:r>
              <a:rPr lang="en-US" sz="1200" b="1" kern="1200" dirty="0" smtClean="0">
                <a:solidFill>
                  <a:schemeClr val="tx1"/>
                </a:solidFill>
                <a:effectLst/>
                <a:latin typeface="+mn-lt"/>
                <a:ea typeface="+mn-ea"/>
                <a:cs typeface="+mn-cs"/>
              </a:rPr>
              <a:t>21</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We need another label for the time. The time will go to the right of the date, so hold </a:t>
            </a:r>
            <a:r>
              <a:rPr lang="en-US" sz="1200" b="1" kern="1200" dirty="0" smtClean="0">
                <a:solidFill>
                  <a:schemeClr val="tx1"/>
                </a:solidFill>
                <a:effectLst/>
                <a:latin typeface="+mn-lt"/>
                <a:ea typeface="+mn-ea"/>
                <a:cs typeface="+mn-cs"/>
              </a:rPr>
              <a:t>Option </a:t>
            </a:r>
            <a:r>
              <a:rPr lang="en-US" sz="1200" kern="1200" dirty="0" smtClean="0">
                <a:solidFill>
                  <a:schemeClr val="tx1"/>
                </a:solidFill>
                <a:effectLst/>
                <a:latin typeface="+mn-lt"/>
                <a:ea typeface="+mn-ea"/>
                <a:cs typeface="+mn-cs"/>
              </a:rPr>
              <a:t>and drag the</a:t>
            </a:r>
            <a:r>
              <a:rPr lang="en-US" sz="1200" b="1" kern="1200" dirty="0" smtClean="0">
                <a:solidFill>
                  <a:schemeClr val="tx1"/>
                </a:solidFill>
                <a:effectLst/>
                <a:latin typeface="+mn-lt"/>
                <a:ea typeface="+mn-ea"/>
                <a:cs typeface="+mn-cs"/>
              </a:rPr>
              <a:t> Date </a:t>
            </a:r>
            <a:r>
              <a:rPr lang="en-US" sz="1200" kern="1200" dirty="0" smtClean="0">
                <a:solidFill>
                  <a:schemeClr val="tx1"/>
                </a:solidFill>
                <a:effectLst/>
                <a:latin typeface="+mn-lt"/>
                <a:ea typeface="+mn-ea"/>
                <a:cs typeface="+mn-cs"/>
              </a:rPr>
              <a:t>label to the right to create a copy.</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42</a:t>
            </a:fld>
            <a:endParaRPr lang="en-US"/>
          </a:p>
        </p:txBody>
      </p:sp>
    </p:spTree>
    <p:extLst>
      <p:ext uri="{BB962C8B-B14F-4D97-AF65-F5344CB8AC3E}">
        <p14:creationId xmlns:p14="http://schemas.microsoft.com/office/powerpoint/2010/main" val="5891745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Double–click on the copy you just created and rename it </a:t>
            </a:r>
            <a:r>
              <a:rPr lang="en-US" sz="1200" b="1" kern="1200" dirty="0" smtClean="0">
                <a:solidFill>
                  <a:schemeClr val="tx1"/>
                </a:solidFill>
                <a:effectLst/>
                <a:latin typeface="+mn-lt"/>
                <a:ea typeface="+mn-ea"/>
                <a:cs typeface="+mn-cs"/>
              </a:rPr>
              <a:t>Time</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With the </a:t>
            </a:r>
            <a:r>
              <a:rPr lang="en-US" sz="1200" b="1" kern="1200" dirty="0" smtClean="0">
                <a:solidFill>
                  <a:schemeClr val="tx1"/>
                </a:solidFill>
                <a:effectLst/>
                <a:latin typeface="+mn-lt"/>
                <a:ea typeface="+mn-ea"/>
                <a:cs typeface="+mn-cs"/>
              </a:rPr>
              <a:t>Time</a:t>
            </a:r>
            <a:r>
              <a:rPr lang="en-US" sz="1200" kern="1200" dirty="0" smtClean="0">
                <a:solidFill>
                  <a:schemeClr val="tx1"/>
                </a:solidFill>
                <a:effectLst/>
                <a:latin typeface="+mn-lt"/>
                <a:ea typeface="+mn-ea"/>
                <a:cs typeface="+mn-cs"/>
              </a:rPr>
              <a:t> label still selected, in the </a:t>
            </a:r>
            <a:r>
              <a:rPr lang="en-US" sz="1200" b="1" kern="1200" dirty="0" smtClean="0">
                <a:solidFill>
                  <a:schemeClr val="tx1"/>
                </a:solidFill>
                <a:effectLst/>
                <a:latin typeface="+mn-lt"/>
                <a:ea typeface="+mn-ea"/>
                <a:cs typeface="+mn-cs"/>
              </a:rPr>
              <a:t>Size inspector </a:t>
            </a:r>
            <a:r>
              <a:rPr lang="en-US" sz="1200" kern="1200" dirty="0" smtClean="0">
                <a:solidFill>
                  <a:schemeClr val="tx1"/>
                </a:solidFill>
                <a:effectLst/>
                <a:latin typeface="+mn-lt"/>
                <a:ea typeface="+mn-ea"/>
                <a:cs typeface="+mn-cs"/>
              </a:rPr>
              <a:t> set:</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X: </a:t>
            </a:r>
            <a:r>
              <a:rPr lang="en-US" sz="1200" b="1" kern="1200" dirty="0" smtClean="0">
                <a:solidFill>
                  <a:schemeClr val="tx1"/>
                </a:solidFill>
                <a:effectLst/>
                <a:latin typeface="+mn-lt"/>
                <a:ea typeface="+mn-ea"/>
                <a:cs typeface="+mn-cs"/>
              </a:rPr>
              <a:t>191</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Y: </a:t>
            </a:r>
            <a:r>
              <a:rPr lang="en-US" sz="1200" b="1" kern="1200" dirty="0" smtClean="0">
                <a:solidFill>
                  <a:schemeClr val="tx1"/>
                </a:solidFill>
                <a:effectLst/>
                <a:latin typeface="+mn-lt"/>
                <a:ea typeface="+mn-ea"/>
                <a:cs typeface="+mn-cs"/>
              </a:rPr>
              <a:t>143</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Width: </a:t>
            </a:r>
            <a:r>
              <a:rPr lang="en-US" sz="1200" b="1" kern="1200" dirty="0" smtClean="0">
                <a:solidFill>
                  <a:schemeClr val="tx1"/>
                </a:solidFill>
                <a:effectLst/>
                <a:latin typeface="+mn-lt"/>
                <a:ea typeface="+mn-ea"/>
                <a:cs typeface="+mn-cs"/>
              </a:rPr>
              <a:t>60</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Height: </a:t>
            </a:r>
            <a:r>
              <a:rPr lang="en-US" sz="1200" b="1" kern="1200" dirty="0" smtClean="0">
                <a:solidFill>
                  <a:schemeClr val="tx1"/>
                </a:solidFill>
                <a:effectLst/>
                <a:latin typeface="+mn-lt"/>
                <a:ea typeface="+mn-ea"/>
                <a:cs typeface="+mn-cs"/>
              </a:rPr>
              <a:t>21</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43</a:t>
            </a:fld>
            <a:endParaRPr lang="en-US"/>
          </a:p>
        </p:txBody>
      </p:sp>
    </p:spTree>
    <p:extLst>
      <p:ext uri="{BB962C8B-B14F-4D97-AF65-F5344CB8AC3E}">
        <p14:creationId xmlns:p14="http://schemas.microsoft.com/office/powerpoint/2010/main" val="9080260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Double–click the second (bottom) </a:t>
            </a:r>
            <a:r>
              <a:rPr lang="en-US" sz="1200" b="1" kern="1200" dirty="0" smtClean="0">
                <a:solidFill>
                  <a:schemeClr val="tx1"/>
                </a:solidFill>
                <a:effectLst/>
                <a:latin typeface="+mn-lt"/>
                <a:ea typeface="+mn-ea"/>
                <a:cs typeface="+mn-cs"/>
              </a:rPr>
              <a:t>Date</a:t>
            </a:r>
            <a:r>
              <a:rPr lang="en-US" sz="1200" kern="1200" dirty="0" smtClean="0">
                <a:solidFill>
                  <a:schemeClr val="tx1"/>
                </a:solidFill>
                <a:effectLst/>
                <a:latin typeface="+mn-lt"/>
                <a:ea typeface="+mn-ea"/>
                <a:cs typeface="+mn-cs"/>
              </a:rPr>
              <a:t> label and rename it </a:t>
            </a:r>
            <a:r>
              <a:rPr lang="en-US" sz="1200" b="1" kern="1200" dirty="0" smtClean="0">
                <a:solidFill>
                  <a:schemeClr val="tx1"/>
                </a:solidFill>
                <a:effectLst/>
                <a:latin typeface="+mn-lt"/>
                <a:ea typeface="+mn-ea"/>
                <a:cs typeface="+mn-cs"/>
              </a:rPr>
              <a:t>Age / price</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With the </a:t>
            </a:r>
            <a:r>
              <a:rPr lang="en-US" sz="1200" b="1" kern="1200" dirty="0" smtClean="0">
                <a:solidFill>
                  <a:schemeClr val="tx1"/>
                </a:solidFill>
                <a:effectLst/>
                <a:latin typeface="+mn-lt"/>
                <a:ea typeface="+mn-ea"/>
                <a:cs typeface="+mn-cs"/>
              </a:rPr>
              <a:t>Age / price</a:t>
            </a:r>
            <a:r>
              <a:rPr lang="en-US" sz="1200" kern="1200" dirty="0" smtClean="0">
                <a:solidFill>
                  <a:schemeClr val="tx1"/>
                </a:solidFill>
                <a:effectLst/>
                <a:latin typeface="+mn-lt"/>
                <a:ea typeface="+mn-ea"/>
                <a:cs typeface="+mn-cs"/>
              </a:rPr>
              <a:t> label still selected, in the </a:t>
            </a:r>
            <a:r>
              <a:rPr lang="en-US" sz="1200" b="1" kern="1200" dirty="0" smtClean="0">
                <a:solidFill>
                  <a:schemeClr val="tx1"/>
                </a:solidFill>
                <a:effectLst/>
                <a:latin typeface="+mn-lt"/>
                <a:ea typeface="+mn-ea"/>
                <a:cs typeface="+mn-cs"/>
              </a:rPr>
              <a:t>Size inspector </a:t>
            </a:r>
            <a:r>
              <a:rPr lang="en-US" sz="1200" kern="1200" dirty="0" smtClean="0">
                <a:solidFill>
                  <a:schemeClr val="tx1"/>
                </a:solidFill>
                <a:effectLst/>
                <a:latin typeface="+mn-lt"/>
                <a:ea typeface="+mn-ea"/>
                <a:cs typeface="+mn-cs"/>
              </a:rPr>
              <a:t> set:</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X: </a:t>
            </a:r>
            <a:r>
              <a:rPr lang="en-US" sz="1200" b="1" kern="1200" dirty="0" smtClean="0">
                <a:solidFill>
                  <a:schemeClr val="tx1"/>
                </a:solidFill>
                <a:effectLst/>
                <a:latin typeface="+mn-lt"/>
                <a:ea typeface="+mn-ea"/>
                <a:cs typeface="+mn-cs"/>
              </a:rPr>
              <a:t>132</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Y: </a:t>
            </a:r>
            <a:r>
              <a:rPr lang="en-US" sz="1200" b="1" kern="1200" dirty="0" smtClean="0">
                <a:solidFill>
                  <a:schemeClr val="tx1"/>
                </a:solidFill>
                <a:effectLst/>
                <a:latin typeface="+mn-lt"/>
                <a:ea typeface="+mn-ea"/>
                <a:cs typeface="+mn-cs"/>
              </a:rPr>
              <a:t>162</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Width: </a:t>
            </a:r>
            <a:r>
              <a:rPr lang="en-US" sz="1200" b="1" kern="1200" dirty="0" smtClean="0">
                <a:solidFill>
                  <a:schemeClr val="tx1"/>
                </a:solidFill>
                <a:effectLst/>
                <a:latin typeface="+mn-lt"/>
                <a:ea typeface="+mn-ea"/>
                <a:cs typeface="+mn-cs"/>
              </a:rPr>
              <a:t>166</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Height: </a:t>
            </a:r>
            <a:r>
              <a:rPr lang="en-US" sz="1200" b="1" kern="1200" dirty="0" smtClean="0">
                <a:solidFill>
                  <a:schemeClr val="tx1"/>
                </a:solidFill>
                <a:effectLst/>
                <a:latin typeface="+mn-lt"/>
                <a:ea typeface="+mn-ea"/>
                <a:cs typeface="+mn-cs"/>
              </a:rPr>
              <a:t>21</a:t>
            </a:r>
            <a:endParaRPr lang="en-US" sz="1200" kern="1200" dirty="0" smtClean="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44</a:t>
            </a:fld>
            <a:endParaRPr lang="en-US"/>
          </a:p>
        </p:txBody>
      </p:sp>
    </p:spTree>
    <p:extLst>
      <p:ext uri="{BB962C8B-B14F-4D97-AF65-F5344CB8AC3E}">
        <p14:creationId xmlns:p14="http://schemas.microsoft.com/office/powerpoint/2010/main" val="17562951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Just one more label to go! Drag out a </a:t>
            </a:r>
            <a:r>
              <a:rPr lang="en-US" sz="1200" b="1" kern="1200" dirty="0" smtClean="0">
                <a:solidFill>
                  <a:schemeClr val="tx1"/>
                </a:solidFill>
                <a:effectLst/>
                <a:latin typeface="+mn-lt"/>
                <a:ea typeface="+mn-ea"/>
                <a:cs typeface="+mn-cs"/>
              </a:rPr>
              <a:t>Label</a:t>
            </a:r>
            <a:r>
              <a:rPr lang="en-US" sz="1200" kern="1200" dirty="0" smtClean="0">
                <a:solidFill>
                  <a:schemeClr val="tx1"/>
                </a:solidFill>
                <a:effectLst/>
                <a:latin typeface="+mn-lt"/>
                <a:ea typeface="+mn-ea"/>
                <a:cs typeface="+mn-cs"/>
              </a:rPr>
              <a:t> from the </a:t>
            </a:r>
            <a:r>
              <a:rPr lang="en-US" sz="1200" b="1" kern="1200" dirty="0" smtClean="0">
                <a:solidFill>
                  <a:schemeClr val="tx1"/>
                </a:solidFill>
                <a:effectLst/>
                <a:latin typeface="+mn-lt"/>
                <a:ea typeface="+mn-ea"/>
                <a:cs typeface="+mn-cs"/>
              </a:rPr>
              <a:t>Object library </a:t>
            </a:r>
            <a:r>
              <a:rPr lang="en-US" sz="1200" kern="1200" dirty="0" smtClean="0">
                <a:solidFill>
                  <a:schemeClr val="tx1"/>
                </a:solidFill>
                <a:effectLst/>
                <a:latin typeface="+mn-lt"/>
                <a:ea typeface="+mn-ea"/>
                <a:cs typeface="+mn-cs"/>
              </a:rPr>
              <a:t>, and drop it below the </a:t>
            </a:r>
            <a:r>
              <a:rPr lang="en-US" sz="1200" b="1" kern="1200" dirty="0" smtClean="0">
                <a:solidFill>
                  <a:schemeClr val="tx1"/>
                </a:solidFill>
                <a:effectLst/>
                <a:latin typeface="+mn-lt"/>
                <a:ea typeface="+mn-ea"/>
                <a:cs typeface="+mn-cs"/>
              </a:rPr>
              <a:t>Image View</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Double–click the label, rename it </a:t>
            </a:r>
            <a:r>
              <a:rPr lang="en-US" sz="1200" b="1" kern="1200" dirty="0" smtClean="0">
                <a:solidFill>
                  <a:schemeClr val="tx1"/>
                </a:solidFill>
                <a:effectLst/>
                <a:latin typeface="+mn-lt"/>
                <a:ea typeface="+mn-ea"/>
                <a:cs typeface="+mn-cs"/>
              </a:rPr>
              <a:t>Description</a:t>
            </a:r>
            <a:r>
              <a:rPr lang="en-US" sz="1200" kern="1200" dirty="0" smtClean="0">
                <a:solidFill>
                  <a:schemeClr val="tx1"/>
                </a:solidFill>
                <a:effectLst/>
                <a:latin typeface="+mn-lt"/>
                <a:ea typeface="+mn-ea"/>
                <a:cs typeface="+mn-cs"/>
              </a:rPr>
              <a:t> and hit </a:t>
            </a:r>
            <a:r>
              <a:rPr lang="en-US" sz="1200" b="1" kern="1200" dirty="0" smtClean="0">
                <a:solidFill>
                  <a:schemeClr val="tx1"/>
                </a:solidFill>
                <a:effectLst/>
                <a:latin typeface="+mn-lt"/>
                <a:ea typeface="+mn-ea"/>
                <a:cs typeface="+mn-cs"/>
              </a:rPr>
              <a:t>Return</a:t>
            </a:r>
            <a:r>
              <a:rPr lang="en-US"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With the </a:t>
            </a:r>
            <a:r>
              <a:rPr lang="en-US" sz="1200" b="1" kern="1200" dirty="0" smtClean="0">
                <a:solidFill>
                  <a:schemeClr val="tx1"/>
                </a:solidFill>
                <a:effectLst/>
                <a:latin typeface="+mn-lt"/>
                <a:ea typeface="+mn-ea"/>
                <a:cs typeface="+mn-cs"/>
              </a:rPr>
              <a:t>Description</a:t>
            </a:r>
            <a:r>
              <a:rPr lang="en-US" sz="1200" kern="1200" dirty="0" smtClean="0">
                <a:solidFill>
                  <a:schemeClr val="tx1"/>
                </a:solidFill>
                <a:effectLst/>
                <a:latin typeface="+mn-lt"/>
                <a:ea typeface="+mn-ea"/>
                <a:cs typeface="+mn-cs"/>
              </a:rPr>
              <a:t> label still selected, in the </a:t>
            </a:r>
            <a:r>
              <a:rPr lang="en-US" sz="1200" b="1" kern="1200" dirty="0" smtClean="0">
                <a:solidFill>
                  <a:schemeClr val="tx1"/>
                </a:solidFill>
                <a:effectLst/>
                <a:latin typeface="+mn-lt"/>
                <a:ea typeface="+mn-ea"/>
                <a:cs typeface="+mn-cs"/>
              </a:rPr>
              <a:t>Size inspector </a:t>
            </a:r>
            <a:r>
              <a:rPr lang="en-US" sz="1200" kern="1200" dirty="0" smtClean="0">
                <a:solidFill>
                  <a:schemeClr val="tx1"/>
                </a:solidFill>
                <a:effectLst/>
                <a:latin typeface="+mn-lt"/>
                <a:ea typeface="+mn-ea"/>
                <a:cs typeface="+mn-cs"/>
              </a:rPr>
              <a:t> set:</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X: </a:t>
            </a:r>
            <a:r>
              <a:rPr lang="en-US" sz="1200" b="1" kern="1200" dirty="0" smtClean="0">
                <a:solidFill>
                  <a:schemeClr val="tx1"/>
                </a:solidFill>
                <a:effectLst/>
                <a:latin typeface="+mn-lt"/>
                <a:ea typeface="+mn-ea"/>
                <a:cs typeface="+mn-cs"/>
              </a:rPr>
              <a:t>20</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Y: </a:t>
            </a:r>
            <a:r>
              <a:rPr lang="en-US" sz="1200" b="1" kern="1200" dirty="0" smtClean="0">
                <a:solidFill>
                  <a:schemeClr val="tx1"/>
                </a:solidFill>
                <a:effectLst/>
                <a:latin typeface="+mn-lt"/>
                <a:ea typeface="+mn-ea"/>
                <a:cs typeface="+mn-cs"/>
              </a:rPr>
              <a:t>207</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Width: </a:t>
            </a:r>
            <a:r>
              <a:rPr lang="en-US" sz="1200" b="1" kern="1200" dirty="0" smtClean="0">
                <a:solidFill>
                  <a:schemeClr val="tx1"/>
                </a:solidFill>
                <a:effectLst/>
                <a:latin typeface="+mn-lt"/>
                <a:ea typeface="+mn-ea"/>
                <a:cs typeface="+mn-cs"/>
              </a:rPr>
              <a:t>280</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Height: </a:t>
            </a:r>
            <a:r>
              <a:rPr lang="en-US" sz="1200" b="1" kern="1200" dirty="0" smtClean="0">
                <a:solidFill>
                  <a:schemeClr val="tx1"/>
                </a:solidFill>
                <a:effectLst/>
                <a:latin typeface="+mn-lt"/>
                <a:ea typeface="+mn-ea"/>
                <a:cs typeface="+mn-cs"/>
              </a:rPr>
              <a:t>39</a:t>
            </a:r>
          </a:p>
          <a:p>
            <a:pPr lvl="1"/>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NOTE: The description could end up being one or two lines of text. Currently the text is vertically centered within the label area. The alignment would look odd if we sometimes have one line of text, and other times have two lines. In a later exercise we’ll programmatically set it to vertically align to the top.</a:t>
            </a:r>
          </a:p>
          <a:p>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As shown below, in the </a:t>
            </a:r>
            <a:r>
              <a:rPr lang="en-US" sz="1200" b="1" kern="1200" dirty="0" smtClean="0">
                <a:solidFill>
                  <a:schemeClr val="tx1"/>
                </a:solidFill>
                <a:effectLst/>
                <a:latin typeface="+mn-lt"/>
                <a:ea typeface="+mn-ea"/>
                <a:cs typeface="+mn-cs"/>
              </a:rPr>
              <a:t>Attributes inspector </a:t>
            </a:r>
            <a:r>
              <a:rPr lang="en-US" sz="1200" kern="1200" dirty="0" smtClean="0">
                <a:solidFill>
                  <a:schemeClr val="tx1"/>
                </a:solidFill>
                <a:effectLst/>
                <a:latin typeface="+mn-lt"/>
                <a:ea typeface="+mn-ea"/>
                <a:cs typeface="+mn-cs"/>
              </a:rPr>
              <a:t> to the far right of </a:t>
            </a:r>
            <a:r>
              <a:rPr lang="en-US" sz="1200" b="1" kern="1200" dirty="0" smtClean="0">
                <a:solidFill>
                  <a:schemeClr val="tx1"/>
                </a:solidFill>
                <a:effectLst/>
                <a:latin typeface="+mn-lt"/>
                <a:ea typeface="+mn-ea"/>
                <a:cs typeface="+mn-cs"/>
              </a:rPr>
              <a:t>Font</a:t>
            </a:r>
            <a:r>
              <a:rPr lang="en-US" sz="1200" kern="1200" dirty="0" smtClean="0">
                <a:solidFill>
                  <a:schemeClr val="tx1"/>
                </a:solidFill>
                <a:effectLst/>
                <a:latin typeface="+mn-lt"/>
                <a:ea typeface="+mn-ea"/>
                <a:cs typeface="+mn-cs"/>
              </a:rPr>
              <a:t>, click the down arrow until the font size ends up at </a:t>
            </a:r>
            <a:r>
              <a:rPr lang="en-US" sz="1200" b="1" kern="1200" dirty="0" smtClean="0">
                <a:solidFill>
                  <a:schemeClr val="tx1"/>
                </a:solidFill>
                <a:effectLst/>
                <a:latin typeface="+mn-lt"/>
                <a:ea typeface="+mn-ea"/>
                <a:cs typeface="+mn-cs"/>
              </a:rPr>
              <a:t>14</a:t>
            </a:r>
            <a:r>
              <a:rPr lang="en-US" sz="1200" kern="1200" dirty="0" smtClean="0">
                <a:solidFill>
                  <a:schemeClr val="tx1"/>
                </a:solidFill>
                <a:effectLst/>
                <a:latin typeface="+mn-lt"/>
                <a:ea typeface="+mn-ea"/>
                <a:cs typeface="+mn-cs"/>
              </a:rPr>
              <a:t>.</a:t>
            </a:r>
          </a:p>
          <a:p>
            <a:pPr lvl="0"/>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45</a:t>
            </a:fld>
            <a:endParaRPr lang="en-US"/>
          </a:p>
        </p:txBody>
      </p:sp>
    </p:spTree>
    <p:extLst>
      <p:ext uri="{BB962C8B-B14F-4D97-AF65-F5344CB8AC3E}">
        <p14:creationId xmlns:p14="http://schemas.microsoft.com/office/powerpoint/2010/main" val="20757664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Adding a Divider</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Let’s add a horizontal line to visually separate the top info from the description. There’s no specific object to create a line, but we can use a short view as a line.</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search bar at the bottom of the </a:t>
            </a:r>
            <a:r>
              <a:rPr lang="en-US" sz="1200" b="1" kern="1200" dirty="0" smtClean="0">
                <a:solidFill>
                  <a:schemeClr val="tx1"/>
                </a:solidFill>
                <a:effectLst/>
                <a:latin typeface="+mn-lt"/>
                <a:ea typeface="+mn-ea"/>
                <a:cs typeface="+mn-cs"/>
              </a:rPr>
              <a:t>Object library </a:t>
            </a:r>
            <a:r>
              <a:rPr lang="en-US" sz="1200" kern="1200" dirty="0" smtClean="0">
                <a:solidFill>
                  <a:schemeClr val="tx1"/>
                </a:solidFill>
                <a:effectLst/>
                <a:latin typeface="+mn-lt"/>
                <a:ea typeface="+mn-ea"/>
                <a:cs typeface="+mn-cs"/>
              </a:rPr>
              <a:t>, delete the text and type </a:t>
            </a:r>
            <a:r>
              <a:rPr lang="en-US" sz="1200" b="1" kern="1200" dirty="0" smtClean="0">
                <a:solidFill>
                  <a:schemeClr val="tx1"/>
                </a:solidFill>
                <a:effectLst/>
                <a:latin typeface="+mn-lt"/>
                <a:ea typeface="+mn-ea"/>
                <a:cs typeface="+mn-cs"/>
              </a:rPr>
              <a:t>view</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NOTE: </a:t>
            </a:r>
            <a:r>
              <a:rPr lang="en-US" sz="1200" b="1" kern="1200" dirty="0" smtClean="0">
                <a:solidFill>
                  <a:schemeClr val="tx1"/>
                </a:solidFill>
                <a:effectLst/>
                <a:latin typeface="+mn-lt"/>
                <a:ea typeface="+mn-ea"/>
                <a:cs typeface="+mn-cs"/>
              </a:rPr>
              <a:t>View</a:t>
            </a:r>
            <a:r>
              <a:rPr lang="en-US" sz="1200" kern="1200" dirty="0" smtClean="0">
                <a:solidFill>
                  <a:schemeClr val="tx1"/>
                </a:solidFill>
                <a:effectLst/>
                <a:latin typeface="+mn-lt"/>
                <a:ea typeface="+mn-ea"/>
                <a:cs typeface="+mn-cs"/>
              </a:rPr>
              <a:t> will be one of the last objects listed in the Object library.</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Drag the </a:t>
            </a:r>
            <a:r>
              <a:rPr lang="en-US" sz="1200" b="1" kern="1200" dirty="0" smtClean="0">
                <a:solidFill>
                  <a:schemeClr val="tx1"/>
                </a:solidFill>
                <a:effectLst/>
                <a:latin typeface="+mn-lt"/>
                <a:ea typeface="+mn-ea"/>
                <a:cs typeface="+mn-cs"/>
              </a:rPr>
              <a:t>View</a:t>
            </a:r>
            <a:r>
              <a:rPr lang="en-US" sz="1200" kern="1200" dirty="0" smtClean="0">
                <a:solidFill>
                  <a:schemeClr val="tx1"/>
                </a:solidFill>
                <a:effectLst/>
                <a:latin typeface="+mn-lt"/>
                <a:ea typeface="+mn-ea"/>
                <a:cs typeface="+mn-cs"/>
              </a:rPr>
              <a:t> object below the description. Don’t worry about the size and positioning, we’ll adjust that shortly.</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Attributes inspector </a:t>
            </a:r>
            <a:r>
              <a:rPr lang="en-US" sz="1200" kern="1200" dirty="0" smtClean="0">
                <a:solidFill>
                  <a:schemeClr val="tx1"/>
                </a:solidFill>
                <a:effectLst/>
                <a:latin typeface="+mn-lt"/>
                <a:ea typeface="+mn-ea"/>
                <a:cs typeface="+mn-cs"/>
              </a:rPr>
              <a:t>, next to </a:t>
            </a:r>
            <a:r>
              <a:rPr lang="en-US" sz="1200" b="1" kern="1200" dirty="0" smtClean="0">
                <a:solidFill>
                  <a:schemeClr val="tx1"/>
                </a:solidFill>
                <a:effectLst/>
                <a:latin typeface="+mn-lt"/>
                <a:ea typeface="+mn-ea"/>
                <a:cs typeface="+mn-cs"/>
              </a:rPr>
              <a:t>Background</a:t>
            </a:r>
            <a:r>
              <a:rPr lang="en-US" sz="1200" kern="1200" dirty="0" smtClean="0">
                <a:solidFill>
                  <a:schemeClr val="tx1"/>
                </a:solidFill>
                <a:effectLst/>
                <a:latin typeface="+mn-lt"/>
                <a:ea typeface="+mn-ea"/>
                <a:cs typeface="+mn-cs"/>
              </a:rPr>
              <a:t> click on the color bar to open the </a:t>
            </a:r>
            <a:r>
              <a:rPr lang="en-US" sz="1200" b="1" kern="1200" dirty="0" smtClean="0">
                <a:solidFill>
                  <a:schemeClr val="tx1"/>
                </a:solidFill>
                <a:effectLst/>
                <a:latin typeface="+mn-lt"/>
                <a:ea typeface="+mn-ea"/>
                <a:cs typeface="+mn-cs"/>
              </a:rPr>
              <a:t>Colors </a:t>
            </a:r>
            <a:r>
              <a:rPr lang="en-US" sz="1200" kern="1200" dirty="0" smtClean="0">
                <a:solidFill>
                  <a:schemeClr val="tx1"/>
                </a:solidFill>
                <a:effectLst/>
                <a:latin typeface="+mn-lt"/>
                <a:ea typeface="+mn-ea"/>
                <a:cs typeface="+mn-cs"/>
              </a:rPr>
              <a:t>window. (If a menu appears instead, choose</a:t>
            </a:r>
            <a:r>
              <a:rPr lang="en-US" sz="1200" b="1" kern="1200" dirty="0" smtClean="0">
                <a:solidFill>
                  <a:schemeClr val="tx1"/>
                </a:solidFill>
                <a:effectLst/>
                <a:latin typeface="+mn-lt"/>
                <a:ea typeface="+mn-ea"/>
                <a:cs typeface="+mn-cs"/>
              </a:rPr>
              <a:t> Other </a:t>
            </a:r>
            <a:r>
              <a:rPr lang="en-US" sz="1200" kern="1200" dirty="0" smtClean="0">
                <a:solidFill>
                  <a:schemeClr val="tx1"/>
                </a:solidFill>
                <a:effectLst/>
                <a:latin typeface="+mn-lt"/>
                <a:ea typeface="+mn-ea"/>
                <a:cs typeface="+mn-cs"/>
              </a:rPr>
              <a:t>and the</a:t>
            </a:r>
            <a:r>
              <a:rPr lang="en-US" sz="1200" b="1" kern="1200" dirty="0" smtClean="0">
                <a:solidFill>
                  <a:schemeClr val="tx1"/>
                </a:solidFill>
                <a:effectLst/>
                <a:latin typeface="+mn-lt"/>
                <a:ea typeface="+mn-ea"/>
                <a:cs typeface="+mn-cs"/>
              </a:rPr>
              <a:t> Colors </a:t>
            </a:r>
            <a:r>
              <a:rPr lang="en-US" sz="1200" kern="1200" dirty="0" smtClean="0">
                <a:solidFill>
                  <a:schemeClr val="tx1"/>
                </a:solidFill>
                <a:effectLst/>
                <a:latin typeface="+mn-lt"/>
                <a:ea typeface="+mn-ea"/>
                <a:cs typeface="+mn-cs"/>
              </a:rPr>
              <a:t>window</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will open.)</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At the top of the </a:t>
            </a:r>
            <a:r>
              <a:rPr lang="en-US" sz="1200" b="1" kern="1200" dirty="0" smtClean="0">
                <a:solidFill>
                  <a:schemeClr val="tx1"/>
                </a:solidFill>
                <a:effectLst/>
                <a:latin typeface="+mn-lt"/>
                <a:ea typeface="+mn-ea"/>
                <a:cs typeface="+mn-cs"/>
              </a:rPr>
              <a:t>Colors</a:t>
            </a:r>
            <a:r>
              <a:rPr lang="en-US" sz="1200" kern="1200" dirty="0" smtClean="0">
                <a:solidFill>
                  <a:schemeClr val="tx1"/>
                </a:solidFill>
                <a:effectLst/>
                <a:latin typeface="+mn-lt"/>
                <a:ea typeface="+mn-ea"/>
                <a:cs typeface="+mn-cs"/>
              </a:rPr>
              <a:t> window, click the second tab  to see the color sliders.</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There will be a menu that says </a:t>
            </a:r>
            <a:r>
              <a:rPr lang="en-US" sz="1200" b="1" kern="1200" dirty="0" smtClean="0">
                <a:solidFill>
                  <a:schemeClr val="tx1"/>
                </a:solidFill>
                <a:effectLst/>
                <a:latin typeface="+mn-lt"/>
                <a:ea typeface="+mn-ea"/>
                <a:cs typeface="+mn-cs"/>
              </a:rPr>
              <a:t>[Something] Sliders</a:t>
            </a:r>
            <a:r>
              <a:rPr lang="en-US" sz="1200" kern="1200" dirty="0" smtClean="0">
                <a:solidFill>
                  <a:schemeClr val="tx1"/>
                </a:solidFill>
                <a:effectLst/>
                <a:latin typeface="+mn-lt"/>
                <a:ea typeface="+mn-ea"/>
                <a:cs typeface="+mn-cs"/>
              </a:rPr>
              <a:t>. From that menu choose</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Gray Scale Slider</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To the right of the </a:t>
            </a:r>
            <a:r>
              <a:rPr lang="en-US" sz="1200" b="1" kern="1200" dirty="0" smtClean="0">
                <a:solidFill>
                  <a:schemeClr val="tx1"/>
                </a:solidFill>
                <a:effectLst/>
                <a:latin typeface="+mn-lt"/>
                <a:ea typeface="+mn-ea"/>
                <a:cs typeface="+mn-cs"/>
              </a:rPr>
              <a:t>Brightness</a:t>
            </a:r>
            <a:r>
              <a:rPr lang="en-US" sz="1200" kern="1200" dirty="0" smtClean="0">
                <a:solidFill>
                  <a:schemeClr val="tx1"/>
                </a:solidFill>
                <a:effectLst/>
                <a:latin typeface="+mn-lt"/>
                <a:ea typeface="+mn-ea"/>
                <a:cs typeface="+mn-cs"/>
              </a:rPr>
              <a:t> slider, type in </a:t>
            </a:r>
            <a:r>
              <a:rPr lang="en-US" sz="1200" b="1" kern="1200" dirty="0" smtClean="0">
                <a:solidFill>
                  <a:schemeClr val="tx1"/>
                </a:solidFill>
                <a:effectLst/>
                <a:latin typeface="+mn-lt"/>
                <a:ea typeface="+mn-ea"/>
                <a:cs typeface="+mn-cs"/>
              </a:rPr>
              <a:t>85</a:t>
            </a:r>
            <a:r>
              <a:rPr lang="en-US" sz="1200" kern="1200" dirty="0" smtClean="0">
                <a:solidFill>
                  <a:schemeClr val="tx1"/>
                </a:solidFill>
                <a:effectLst/>
                <a:latin typeface="+mn-lt"/>
                <a:ea typeface="+mn-ea"/>
                <a:cs typeface="+mn-cs"/>
              </a:rPr>
              <a:t> for the % and hit </a:t>
            </a:r>
            <a:r>
              <a:rPr lang="en-US" sz="1200" b="1" kern="1200" dirty="0" smtClean="0">
                <a:solidFill>
                  <a:schemeClr val="tx1"/>
                </a:solidFill>
                <a:effectLst/>
                <a:latin typeface="+mn-lt"/>
                <a:ea typeface="+mn-ea"/>
                <a:cs typeface="+mn-cs"/>
              </a:rPr>
              <a:t>Return</a:t>
            </a:r>
            <a:r>
              <a:rPr lang="en-US" sz="1200" kern="1200" dirty="0" smtClean="0">
                <a:solidFill>
                  <a:schemeClr val="tx1"/>
                </a:solidFill>
                <a:effectLst/>
                <a:latin typeface="+mn-lt"/>
                <a:ea typeface="+mn-ea"/>
                <a:cs typeface="+mn-cs"/>
              </a:rPr>
              <a:t> to apply it.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Close the </a:t>
            </a:r>
            <a:r>
              <a:rPr lang="en-US" sz="1200" b="1" kern="1200" dirty="0" smtClean="0">
                <a:solidFill>
                  <a:schemeClr val="tx1"/>
                </a:solidFill>
                <a:effectLst/>
                <a:latin typeface="+mn-lt"/>
                <a:ea typeface="+mn-ea"/>
                <a:cs typeface="+mn-cs"/>
              </a:rPr>
              <a:t>Colors</a:t>
            </a:r>
            <a:r>
              <a:rPr lang="en-US" sz="1200" kern="1200" dirty="0" smtClean="0">
                <a:solidFill>
                  <a:schemeClr val="tx1"/>
                </a:solidFill>
                <a:effectLst/>
                <a:latin typeface="+mn-lt"/>
                <a:ea typeface="+mn-ea"/>
                <a:cs typeface="+mn-cs"/>
              </a:rPr>
              <a:t> window.</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46</a:t>
            </a:fld>
            <a:endParaRPr lang="en-US"/>
          </a:p>
        </p:txBody>
      </p:sp>
    </p:spTree>
    <p:extLst>
      <p:ext uri="{BB962C8B-B14F-4D97-AF65-F5344CB8AC3E}">
        <p14:creationId xmlns:p14="http://schemas.microsoft.com/office/powerpoint/2010/main" val="13175263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Size inspector </a:t>
            </a:r>
            <a:r>
              <a:rPr lang="en-US" sz="1200" kern="1200" dirty="0" smtClean="0">
                <a:solidFill>
                  <a:schemeClr val="tx1"/>
                </a:solidFill>
                <a:effectLst/>
                <a:latin typeface="+mn-lt"/>
                <a:ea typeface="+mn-ea"/>
                <a:cs typeface="+mn-cs"/>
              </a:rPr>
              <a:t>, set the following:</a:t>
            </a: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X: </a:t>
            </a:r>
            <a:r>
              <a:rPr lang="en-US" sz="1200" b="1" kern="1200" dirty="0" smtClean="0">
                <a:solidFill>
                  <a:schemeClr val="tx1"/>
                </a:solidFill>
                <a:effectLst/>
                <a:latin typeface="+mn-lt"/>
                <a:ea typeface="+mn-ea"/>
                <a:cs typeface="+mn-cs"/>
              </a:rPr>
              <a:t>0</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Y: </a:t>
            </a:r>
            <a:r>
              <a:rPr lang="en-US" sz="1200" b="1" kern="1200" dirty="0" smtClean="0">
                <a:solidFill>
                  <a:schemeClr val="tx1"/>
                </a:solidFill>
                <a:effectLst/>
                <a:latin typeface="+mn-lt"/>
                <a:ea typeface="+mn-ea"/>
                <a:cs typeface="+mn-cs"/>
              </a:rPr>
              <a:t>195</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Width: </a:t>
            </a:r>
            <a:r>
              <a:rPr lang="en-US" sz="1200" b="1" kern="1200" dirty="0" smtClean="0">
                <a:solidFill>
                  <a:schemeClr val="tx1"/>
                </a:solidFill>
                <a:effectLst/>
                <a:latin typeface="+mn-lt"/>
                <a:ea typeface="+mn-ea"/>
                <a:cs typeface="+mn-cs"/>
              </a:rPr>
              <a:t>375</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Height: </a:t>
            </a:r>
            <a:r>
              <a:rPr lang="en-US" sz="1200" b="1" kern="1200" dirty="0" smtClean="0">
                <a:solidFill>
                  <a:schemeClr val="tx1"/>
                </a:solidFill>
                <a:effectLst/>
                <a:latin typeface="+mn-lt"/>
                <a:ea typeface="+mn-ea"/>
                <a:cs typeface="+mn-cs"/>
              </a:rPr>
              <a:t>1</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Those settings should position the line between the description and the info above it. Please note that we’re leaving so much empty space below the description so we can add a video in a later exercise.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47</a:t>
            </a:fld>
            <a:endParaRPr lang="en-US"/>
          </a:p>
        </p:txBody>
      </p:sp>
    </p:spTree>
    <p:extLst>
      <p:ext uri="{BB962C8B-B14F-4D97-AF65-F5344CB8AC3E}">
        <p14:creationId xmlns:p14="http://schemas.microsoft.com/office/powerpoint/2010/main" val="4560780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In the Project Navigator, notice the files have been added at the bottom of the </a:t>
            </a:r>
            <a:r>
              <a:rPr lang="en-US" sz="1200" b="1" kern="1200" dirty="0" smtClean="0">
                <a:solidFill>
                  <a:schemeClr val="tx1"/>
                </a:solidFill>
                <a:effectLst/>
                <a:latin typeface="+mn-lt"/>
                <a:ea typeface="+mn-ea"/>
                <a:cs typeface="+mn-cs"/>
              </a:rPr>
              <a:t>Images </a:t>
            </a:r>
            <a:r>
              <a:rPr lang="en-US" sz="1200" kern="1200" dirty="0" smtClean="0">
                <a:solidFill>
                  <a:schemeClr val="tx1"/>
                </a:solidFill>
                <a:effectLst/>
                <a:latin typeface="+mn-lt"/>
                <a:ea typeface="+mn-ea"/>
                <a:cs typeface="+mn-cs"/>
              </a:rPr>
              <a:t>folder.</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Click on </a:t>
            </a:r>
            <a:r>
              <a:rPr lang="en-US" sz="1200" b="1" kern="1200" dirty="0" err="1" smtClean="0">
                <a:solidFill>
                  <a:schemeClr val="tx1"/>
                </a:solidFill>
                <a:effectLst/>
                <a:latin typeface="+mn-lt"/>
                <a:ea typeface="+mn-ea"/>
                <a:cs typeface="+mn-cs"/>
              </a:rPr>
              <a:t>Main.storyboard</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Click the </a:t>
            </a:r>
            <a:r>
              <a:rPr lang="en-US" sz="1200" b="1" kern="1200" dirty="0" smtClean="0">
                <a:solidFill>
                  <a:schemeClr val="tx1"/>
                </a:solidFill>
                <a:effectLst/>
                <a:latin typeface="+mn-lt"/>
                <a:ea typeface="+mn-ea"/>
                <a:cs typeface="+mn-cs"/>
              </a:rPr>
              <a:t>Image View</a:t>
            </a:r>
            <a:r>
              <a:rPr lang="en-US" sz="1200" kern="1200" dirty="0" smtClean="0">
                <a:solidFill>
                  <a:schemeClr val="tx1"/>
                </a:solidFill>
                <a:effectLst/>
                <a:latin typeface="+mn-lt"/>
                <a:ea typeface="+mn-ea"/>
                <a:cs typeface="+mn-cs"/>
              </a:rPr>
              <a:t> placeholder in the Editor</a:t>
            </a:r>
            <a:r>
              <a:rPr lang="en-US" dirty="0" smtClean="0">
                <a:effectLst/>
              </a:rPr>
              <a:t> </a:t>
            </a:r>
          </a:p>
          <a:p>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Attributes inspector </a:t>
            </a:r>
            <a:r>
              <a:rPr lang="en-US" sz="1200" kern="1200" dirty="0" smtClean="0">
                <a:solidFill>
                  <a:schemeClr val="tx1"/>
                </a:solidFill>
                <a:effectLst/>
                <a:latin typeface="+mn-lt"/>
                <a:ea typeface="+mn-ea"/>
                <a:cs typeface="+mn-cs"/>
              </a:rPr>
              <a:t>, from the </a:t>
            </a:r>
            <a:r>
              <a:rPr lang="en-US" sz="1200" b="1" kern="1200" dirty="0" smtClean="0">
                <a:solidFill>
                  <a:schemeClr val="tx1"/>
                </a:solidFill>
                <a:effectLst/>
                <a:latin typeface="+mn-lt"/>
                <a:ea typeface="+mn-ea"/>
                <a:cs typeface="+mn-cs"/>
              </a:rPr>
              <a:t>Image</a:t>
            </a:r>
            <a:r>
              <a:rPr lang="en-US" sz="1200" kern="1200" dirty="0" smtClean="0">
                <a:solidFill>
                  <a:schemeClr val="tx1"/>
                </a:solidFill>
                <a:effectLst/>
                <a:latin typeface="+mn-lt"/>
                <a:ea typeface="+mn-ea"/>
                <a:cs typeface="+mn-cs"/>
              </a:rPr>
              <a:t> menu choose </a:t>
            </a:r>
            <a:r>
              <a:rPr lang="en-US" sz="1200" b="1" kern="1200" dirty="0" smtClean="0">
                <a:solidFill>
                  <a:schemeClr val="tx1"/>
                </a:solidFill>
                <a:effectLst/>
                <a:latin typeface="+mn-lt"/>
                <a:ea typeface="+mn-ea"/>
                <a:cs typeface="+mn-cs"/>
              </a:rPr>
              <a:t>full-</a:t>
            </a:r>
            <a:r>
              <a:rPr lang="en-US" sz="1200" b="1" kern="1200" dirty="0" err="1" smtClean="0">
                <a:solidFill>
                  <a:schemeClr val="tx1"/>
                </a:solidFill>
                <a:effectLst/>
                <a:latin typeface="+mn-lt"/>
                <a:ea typeface="+mn-ea"/>
                <a:cs typeface="+mn-cs"/>
              </a:rPr>
              <a:t>nicole</a:t>
            </a:r>
            <a:r>
              <a:rPr lang="en-US" sz="1200" b="1" kern="1200" dirty="0" smtClean="0">
                <a:solidFill>
                  <a:schemeClr val="tx1"/>
                </a:solidFill>
                <a:effectLst/>
                <a:latin typeface="+mn-lt"/>
                <a:ea typeface="+mn-ea"/>
                <a:cs typeface="+mn-cs"/>
              </a:rPr>
              <a:t>-</a:t>
            </a:r>
            <a:r>
              <a:rPr lang="en-US" sz="1200" b="1" kern="1200" dirty="0" err="1" smtClean="0">
                <a:solidFill>
                  <a:schemeClr val="tx1"/>
                </a:solidFill>
                <a:effectLst/>
                <a:latin typeface="+mn-lt"/>
                <a:ea typeface="+mn-ea"/>
                <a:cs typeface="+mn-cs"/>
              </a:rPr>
              <a:t>atkins.png</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Let’s see how this looks so far. Click the </a:t>
            </a:r>
            <a:r>
              <a:rPr lang="en-US" sz="1200" b="1" kern="1200" dirty="0" smtClean="0">
                <a:solidFill>
                  <a:schemeClr val="tx1"/>
                </a:solidFill>
                <a:effectLst/>
                <a:latin typeface="+mn-lt"/>
                <a:ea typeface="+mn-ea"/>
                <a:cs typeface="+mn-cs"/>
              </a:rPr>
              <a:t>Run</a:t>
            </a:r>
            <a:r>
              <a:rPr lang="en-US" sz="1200" kern="1200" dirty="0" smtClean="0">
                <a:solidFill>
                  <a:schemeClr val="tx1"/>
                </a:solidFill>
                <a:effectLst/>
                <a:latin typeface="+mn-lt"/>
                <a:ea typeface="+mn-ea"/>
                <a:cs typeface="+mn-cs"/>
              </a:rPr>
              <a:t> button.</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When the app loads in the Simulator, click on any of the bands to view the detail view we just made. Awesome!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NOTE: Currently, clicking any cell will lead to the same detail view. In the next exercise, we’ll show you how to code the app so the details for each of the bands are shown.</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RUN APP</a:t>
            </a:r>
          </a:p>
          <a:p>
            <a:r>
              <a:rPr lang="en-US" sz="1200" kern="1200" dirty="0" smtClean="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48</a:t>
            </a:fld>
            <a:endParaRPr lang="en-US"/>
          </a:p>
        </p:txBody>
      </p:sp>
    </p:spTree>
    <p:extLst>
      <p:ext uri="{BB962C8B-B14F-4D97-AF65-F5344CB8AC3E}">
        <p14:creationId xmlns:p14="http://schemas.microsoft.com/office/powerpoint/2010/main" val="16984714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this exercise, you’ll learn how to create a segue in order to pass information between views.</a:t>
            </a:r>
          </a:p>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49</a:t>
            </a:fld>
            <a:endParaRPr lang="en-US"/>
          </a:p>
        </p:txBody>
      </p:sp>
    </p:spTree>
    <p:extLst>
      <p:ext uri="{BB962C8B-B14F-4D97-AF65-F5344CB8AC3E}">
        <p14:creationId xmlns:p14="http://schemas.microsoft.com/office/powerpoint/2010/main" val="1382298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We want to keep the look and feel of the cells we built in the previous exercise. We’ll use the first cell as a template, but we don’t need the rest of them.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Editor</a:t>
            </a:r>
            <a:r>
              <a:rPr lang="en-US" sz="1200" kern="1200" dirty="0" smtClean="0">
                <a:solidFill>
                  <a:schemeClr val="tx1"/>
                </a:solidFill>
                <a:effectLst/>
                <a:latin typeface="+mn-lt"/>
                <a:ea typeface="+mn-ea"/>
                <a:cs typeface="+mn-cs"/>
              </a:rPr>
              <a:t>, click the </a:t>
            </a:r>
            <a:r>
              <a:rPr lang="en-US" sz="1200" b="1" kern="1200" dirty="0" smtClean="0">
                <a:solidFill>
                  <a:schemeClr val="tx1"/>
                </a:solidFill>
                <a:effectLst/>
                <a:latin typeface="+mn-lt"/>
                <a:ea typeface="+mn-ea"/>
                <a:cs typeface="+mn-cs"/>
              </a:rPr>
              <a:t>Ambulance LTD</a:t>
            </a:r>
            <a:r>
              <a:rPr lang="en-US" sz="1200" kern="1200" dirty="0" smtClean="0">
                <a:solidFill>
                  <a:schemeClr val="tx1"/>
                </a:solidFill>
                <a:effectLst/>
                <a:latin typeface="+mn-lt"/>
                <a:ea typeface="+mn-ea"/>
                <a:cs typeface="+mn-cs"/>
              </a:rPr>
              <a:t> cell to select it. </a:t>
            </a:r>
          </a:p>
          <a:p>
            <a:pPr lvl="0"/>
            <a:r>
              <a:rPr lang="en-US" sz="1200" b="1" kern="1200" dirty="0" smtClean="0">
                <a:solidFill>
                  <a:schemeClr val="tx1"/>
                </a:solidFill>
                <a:effectLst/>
                <a:latin typeface="+mn-lt"/>
                <a:ea typeface="+mn-ea"/>
                <a:cs typeface="+mn-cs"/>
              </a:rPr>
              <a:t>Shift–click </a:t>
            </a:r>
            <a:r>
              <a:rPr lang="en-US" sz="1200" kern="1200" dirty="0" smtClean="0">
                <a:solidFill>
                  <a:schemeClr val="tx1"/>
                </a:solidFill>
                <a:effectLst/>
                <a:latin typeface="+mn-lt"/>
                <a:ea typeface="+mn-ea"/>
                <a:cs typeface="+mn-cs"/>
              </a:rPr>
              <a:t>on the</a:t>
            </a:r>
            <a:r>
              <a:rPr lang="en-US" sz="1200" b="1" kern="1200" dirty="0" smtClean="0">
                <a:solidFill>
                  <a:schemeClr val="tx1"/>
                </a:solidFill>
                <a:effectLst/>
                <a:latin typeface="+mn-lt"/>
                <a:ea typeface="+mn-ea"/>
                <a:cs typeface="+mn-cs"/>
              </a:rPr>
              <a:t> Black Angels </a:t>
            </a:r>
            <a:r>
              <a:rPr lang="en-US" sz="1200" kern="1200" dirty="0" smtClean="0">
                <a:solidFill>
                  <a:schemeClr val="tx1"/>
                </a:solidFill>
                <a:effectLst/>
                <a:latin typeface="+mn-lt"/>
                <a:ea typeface="+mn-ea"/>
                <a:cs typeface="+mn-cs"/>
              </a:rPr>
              <a:t>cell to select the three others.</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Hit </a:t>
            </a:r>
            <a:r>
              <a:rPr lang="en-US" sz="1200" b="1" kern="1200" dirty="0" smtClean="0">
                <a:solidFill>
                  <a:schemeClr val="tx1"/>
                </a:solidFill>
                <a:effectLst/>
                <a:latin typeface="+mn-lt"/>
                <a:ea typeface="+mn-ea"/>
                <a:cs typeface="+mn-cs"/>
              </a:rPr>
              <a:t>Delete</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Document Outline</a:t>
            </a:r>
            <a:r>
              <a:rPr lang="en-US" sz="1200" kern="1200" dirty="0" smtClean="0">
                <a:solidFill>
                  <a:schemeClr val="tx1"/>
                </a:solidFill>
                <a:effectLst/>
                <a:latin typeface="+mn-lt"/>
                <a:ea typeface="+mn-ea"/>
                <a:cs typeface="+mn-cs"/>
              </a:rPr>
              <a:t>, click </a:t>
            </a:r>
            <a:r>
              <a:rPr lang="en-US" sz="1200" b="1" kern="1200" dirty="0" smtClean="0">
                <a:solidFill>
                  <a:schemeClr val="tx1"/>
                </a:solidFill>
                <a:effectLst/>
                <a:latin typeface="+mn-lt"/>
                <a:ea typeface="+mn-ea"/>
                <a:cs typeface="+mn-cs"/>
              </a:rPr>
              <a:t>Table View</a:t>
            </a:r>
            <a:r>
              <a:rPr lang="en-US" sz="1200" kern="1200" dirty="0" smtClean="0">
                <a:solidFill>
                  <a:schemeClr val="tx1"/>
                </a:solidFill>
                <a:effectLst/>
                <a:latin typeface="+mn-lt"/>
                <a:ea typeface="+mn-ea"/>
                <a:cs typeface="+mn-cs"/>
              </a:rPr>
              <a:t> to select it.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Attributes inspector </a:t>
            </a:r>
            <a:r>
              <a:rPr lang="en-US" sz="1200" kern="1200" dirty="0" smtClean="0">
                <a:solidFill>
                  <a:schemeClr val="tx1"/>
                </a:solidFill>
                <a:effectLst/>
                <a:latin typeface="+mn-lt"/>
                <a:ea typeface="+mn-ea"/>
                <a:cs typeface="+mn-cs"/>
              </a:rPr>
              <a:t>, from the </a:t>
            </a:r>
            <a:r>
              <a:rPr lang="en-US" sz="1200" b="1" kern="1200" dirty="0" smtClean="0">
                <a:solidFill>
                  <a:schemeClr val="tx1"/>
                </a:solidFill>
                <a:effectLst/>
                <a:latin typeface="+mn-lt"/>
                <a:ea typeface="+mn-ea"/>
                <a:cs typeface="+mn-cs"/>
              </a:rPr>
              <a:t>Content</a:t>
            </a:r>
            <a:r>
              <a:rPr lang="en-US" sz="1200" kern="1200" dirty="0" smtClean="0">
                <a:solidFill>
                  <a:schemeClr val="tx1"/>
                </a:solidFill>
                <a:effectLst/>
                <a:latin typeface="+mn-lt"/>
                <a:ea typeface="+mn-ea"/>
                <a:cs typeface="+mn-cs"/>
              </a:rPr>
              <a:t> menu, choose </a:t>
            </a:r>
            <a:r>
              <a:rPr lang="en-US" sz="1200" b="1" kern="1200" dirty="0" smtClean="0">
                <a:solidFill>
                  <a:schemeClr val="tx1"/>
                </a:solidFill>
                <a:effectLst/>
                <a:latin typeface="+mn-lt"/>
                <a:ea typeface="+mn-ea"/>
                <a:cs typeface="+mn-cs"/>
              </a:rPr>
              <a:t>Dynamic Prototypes</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Document Outline</a:t>
            </a:r>
            <a:r>
              <a:rPr lang="en-US" sz="1200" kern="1200" dirty="0" smtClean="0">
                <a:solidFill>
                  <a:schemeClr val="tx1"/>
                </a:solidFill>
                <a:effectLst/>
                <a:latin typeface="+mn-lt"/>
                <a:ea typeface="+mn-ea"/>
                <a:cs typeface="+mn-cs"/>
              </a:rPr>
              <a:t>, select </a:t>
            </a:r>
            <a:r>
              <a:rPr lang="en-US" sz="1200" b="1" kern="1200" dirty="0" smtClean="0">
                <a:solidFill>
                  <a:schemeClr val="tx1"/>
                </a:solidFill>
                <a:effectLst/>
                <a:latin typeface="+mn-lt"/>
                <a:ea typeface="+mn-ea"/>
                <a:cs typeface="+mn-cs"/>
              </a:rPr>
              <a:t>Table View Cell</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Attributes inspector </a:t>
            </a:r>
            <a:r>
              <a:rPr lang="en-US" sz="1200" kern="1200" dirty="0" smtClean="0">
                <a:solidFill>
                  <a:schemeClr val="tx1"/>
                </a:solidFill>
                <a:effectLst/>
                <a:latin typeface="+mn-lt"/>
                <a:ea typeface="+mn-ea"/>
                <a:cs typeface="+mn-cs"/>
              </a:rPr>
              <a:t>, next to </a:t>
            </a:r>
            <a:r>
              <a:rPr lang="en-US" sz="1200" b="1" kern="1200" dirty="0" smtClean="0">
                <a:solidFill>
                  <a:schemeClr val="tx1"/>
                </a:solidFill>
                <a:effectLst/>
                <a:latin typeface="+mn-lt"/>
                <a:ea typeface="+mn-ea"/>
                <a:cs typeface="+mn-cs"/>
              </a:rPr>
              <a:t>Identifier</a:t>
            </a:r>
            <a:r>
              <a:rPr lang="en-US" sz="1200" kern="1200" dirty="0" smtClean="0">
                <a:solidFill>
                  <a:schemeClr val="tx1"/>
                </a:solidFill>
                <a:effectLst/>
                <a:latin typeface="+mn-lt"/>
                <a:ea typeface="+mn-ea"/>
                <a:cs typeface="+mn-cs"/>
              </a:rPr>
              <a:t>, type </a:t>
            </a:r>
            <a:r>
              <a:rPr lang="en-US" sz="1200" b="1" kern="1200" dirty="0" err="1" smtClean="0">
                <a:solidFill>
                  <a:schemeClr val="tx1"/>
                </a:solidFill>
                <a:effectLst/>
                <a:latin typeface="+mn-lt"/>
                <a:ea typeface="+mn-ea"/>
                <a:cs typeface="+mn-cs"/>
              </a:rPr>
              <a:t>bandCell</a:t>
            </a:r>
            <a:r>
              <a:rPr lang="en-US" sz="1200" kern="1200" dirty="0" smtClean="0">
                <a:solidFill>
                  <a:schemeClr val="tx1"/>
                </a:solidFill>
                <a:effectLst/>
                <a:latin typeface="+mn-lt"/>
                <a:ea typeface="+mn-ea"/>
                <a:cs typeface="+mn-cs"/>
              </a:rPr>
              <a:t> and hit </a:t>
            </a:r>
            <a:r>
              <a:rPr lang="en-US" sz="1200" b="1" kern="1200" dirty="0" smtClean="0">
                <a:solidFill>
                  <a:schemeClr val="tx1"/>
                </a:solidFill>
                <a:effectLst/>
                <a:latin typeface="+mn-lt"/>
                <a:ea typeface="+mn-ea"/>
                <a:cs typeface="+mn-cs"/>
              </a:rPr>
              <a:t>Return</a:t>
            </a:r>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This defines a name we can use to programmatically refer to this later.</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13347866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In the Project Navigator, select </a:t>
            </a:r>
            <a:r>
              <a:rPr lang="en-US" sz="1200" b="1" kern="1200" dirty="0" err="1" smtClean="0">
                <a:solidFill>
                  <a:schemeClr val="tx1"/>
                </a:solidFill>
                <a:effectLst/>
                <a:latin typeface="+mn-lt"/>
                <a:ea typeface="+mn-ea"/>
                <a:cs typeface="+mn-cs"/>
              </a:rPr>
              <a:t>BandsTableViewController.swift</a:t>
            </a:r>
            <a:r>
              <a:rPr lang="en-US" sz="1200" kern="1200" dirty="0" smtClean="0">
                <a:solidFill>
                  <a:schemeClr val="tx1"/>
                </a:solidFill>
                <a:effectLst/>
                <a:latin typeface="+mn-lt"/>
                <a:ea typeface="+mn-ea"/>
                <a:cs typeface="+mn-cs"/>
              </a:rPr>
              <a:t>. (We want the file to be added after this file, that’s why we had you select it.)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Go to </a:t>
            </a:r>
            <a:r>
              <a:rPr lang="en-US" sz="1200" b="1" kern="1200" dirty="0" smtClean="0">
                <a:solidFill>
                  <a:schemeClr val="tx1"/>
                </a:solidFill>
                <a:effectLst/>
                <a:latin typeface="+mn-lt"/>
                <a:ea typeface="+mn-ea"/>
                <a:cs typeface="+mn-cs"/>
              </a:rPr>
              <a:t>File &gt; New &gt; File</a:t>
            </a:r>
            <a:r>
              <a:rPr lang="en-US" sz="1200" kern="1200" dirty="0" smtClean="0">
                <a:solidFill>
                  <a:schemeClr val="tx1"/>
                </a:solidFill>
                <a:effectLst/>
                <a:latin typeface="+mn-lt"/>
                <a:ea typeface="+mn-ea"/>
                <a:cs typeface="+mn-cs"/>
              </a:rPr>
              <a:t> (or hit </a:t>
            </a:r>
            <a:r>
              <a:rPr lang="en-US" sz="1200" b="1" kern="1200" dirty="0" err="1" smtClean="0">
                <a:solidFill>
                  <a:schemeClr val="tx1"/>
                </a:solidFill>
                <a:effectLst/>
                <a:latin typeface="+mn-lt"/>
                <a:ea typeface="+mn-ea"/>
                <a:cs typeface="+mn-cs"/>
              </a:rPr>
              <a:t>Cmd</a:t>
            </a:r>
            <a:r>
              <a:rPr lang="en-US" sz="1200" b="1" kern="1200" dirty="0" smtClean="0">
                <a:solidFill>
                  <a:schemeClr val="tx1"/>
                </a:solidFill>
                <a:effectLst/>
                <a:latin typeface="+mn-lt"/>
                <a:ea typeface="+mn-ea"/>
                <a:cs typeface="+mn-cs"/>
              </a:rPr>
              <a:t>–N</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Make sure on the left, under </a:t>
            </a:r>
            <a:r>
              <a:rPr lang="en-US" sz="1200" b="1" kern="1200" dirty="0" smtClean="0">
                <a:solidFill>
                  <a:schemeClr val="tx1"/>
                </a:solidFill>
                <a:effectLst/>
                <a:latin typeface="+mn-lt"/>
                <a:ea typeface="+mn-ea"/>
                <a:cs typeface="+mn-cs"/>
              </a:rPr>
              <a:t>iOS, Source</a:t>
            </a:r>
            <a:r>
              <a:rPr lang="en-US" sz="1200" kern="1200" dirty="0" smtClean="0">
                <a:solidFill>
                  <a:schemeClr val="tx1"/>
                </a:solidFill>
                <a:effectLst/>
                <a:latin typeface="+mn-lt"/>
                <a:ea typeface="+mn-ea"/>
                <a:cs typeface="+mn-cs"/>
              </a:rPr>
              <a:t> is selected.</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Double–click </a:t>
            </a:r>
            <a:r>
              <a:rPr lang="en-US" sz="1200" b="1" kern="1200" dirty="0" smtClean="0">
                <a:solidFill>
                  <a:schemeClr val="tx1"/>
                </a:solidFill>
                <a:effectLst/>
                <a:latin typeface="+mn-lt"/>
                <a:ea typeface="+mn-ea"/>
                <a:cs typeface="+mn-cs"/>
              </a:rPr>
              <a:t>Cocoa Touch Class</a:t>
            </a:r>
            <a:r>
              <a:rPr lang="en-US" sz="1200" kern="1200" dirty="0" smtClean="0">
                <a:solidFill>
                  <a:schemeClr val="tx1"/>
                </a:solidFill>
                <a:effectLst/>
                <a:latin typeface="+mn-lt"/>
                <a:ea typeface="+mn-ea"/>
                <a:cs typeface="+mn-cs"/>
              </a:rPr>
              <a:t> to choose it.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From the </a:t>
            </a:r>
            <a:r>
              <a:rPr lang="en-US" sz="1200" b="1" kern="1200" dirty="0" smtClean="0">
                <a:solidFill>
                  <a:schemeClr val="tx1"/>
                </a:solidFill>
                <a:effectLst/>
                <a:latin typeface="+mn-lt"/>
                <a:ea typeface="+mn-ea"/>
                <a:cs typeface="+mn-cs"/>
              </a:rPr>
              <a:t>Subclass of</a:t>
            </a:r>
            <a:r>
              <a:rPr lang="en-US" sz="1200" kern="1200" dirty="0" smtClean="0">
                <a:solidFill>
                  <a:schemeClr val="tx1"/>
                </a:solidFill>
                <a:effectLst/>
                <a:latin typeface="+mn-lt"/>
                <a:ea typeface="+mn-ea"/>
                <a:cs typeface="+mn-cs"/>
              </a:rPr>
              <a:t> menu, choose </a:t>
            </a:r>
            <a:r>
              <a:rPr lang="en-US" sz="1200" b="1" kern="1200" dirty="0" err="1" smtClean="0">
                <a:solidFill>
                  <a:schemeClr val="tx1"/>
                </a:solidFill>
                <a:effectLst/>
                <a:latin typeface="+mn-lt"/>
                <a:ea typeface="+mn-ea"/>
                <a:cs typeface="+mn-cs"/>
              </a:rPr>
              <a:t>UIViewController</a:t>
            </a:r>
            <a:r>
              <a:rPr lang="en-US" sz="1200" kern="1200" dirty="0" smtClean="0">
                <a:solidFill>
                  <a:schemeClr val="tx1"/>
                </a:solidFill>
                <a:effectLst/>
                <a:latin typeface="+mn-lt"/>
                <a:ea typeface="+mn-ea"/>
                <a:cs typeface="+mn-cs"/>
              </a:rPr>
              <a:t> (or start typing it and let </a:t>
            </a:r>
            <a:r>
              <a:rPr lang="en-US" sz="1200" kern="1200" dirty="0" err="1" smtClean="0">
                <a:solidFill>
                  <a:schemeClr val="tx1"/>
                </a:solidFill>
                <a:effectLst/>
                <a:latin typeface="+mn-lt"/>
                <a:ea typeface="+mn-ea"/>
                <a:cs typeface="+mn-cs"/>
              </a:rPr>
              <a:t>Xcode</a:t>
            </a:r>
            <a:r>
              <a:rPr lang="en-US" sz="1200" kern="1200" dirty="0" smtClean="0">
                <a:solidFill>
                  <a:schemeClr val="tx1"/>
                </a:solidFill>
                <a:effectLst/>
                <a:latin typeface="+mn-lt"/>
                <a:ea typeface="+mn-ea"/>
                <a:cs typeface="+mn-cs"/>
              </a:rPr>
              <a:t> autocomplete it for you).</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For the name of the </a:t>
            </a:r>
            <a:r>
              <a:rPr lang="en-US" sz="1200" b="1" kern="1200" dirty="0" smtClean="0">
                <a:solidFill>
                  <a:schemeClr val="tx1"/>
                </a:solidFill>
                <a:effectLst/>
                <a:latin typeface="+mn-lt"/>
                <a:ea typeface="+mn-ea"/>
                <a:cs typeface="+mn-cs"/>
              </a:rPr>
              <a:t>Class</a:t>
            </a:r>
            <a:r>
              <a:rPr lang="en-US" sz="1200" kern="1200" dirty="0" smtClean="0">
                <a:solidFill>
                  <a:schemeClr val="tx1"/>
                </a:solidFill>
                <a:effectLst/>
                <a:latin typeface="+mn-lt"/>
                <a:ea typeface="+mn-ea"/>
                <a:cs typeface="+mn-cs"/>
              </a:rPr>
              <a:t>, add </a:t>
            </a:r>
            <a:r>
              <a:rPr lang="en-US" sz="1200" b="1" kern="1200" dirty="0" err="1" smtClean="0">
                <a:solidFill>
                  <a:schemeClr val="tx1"/>
                </a:solidFill>
                <a:effectLst/>
                <a:latin typeface="+mn-lt"/>
                <a:ea typeface="+mn-ea"/>
                <a:cs typeface="+mn-cs"/>
              </a:rPr>
              <a:t>BandsDetail</a:t>
            </a:r>
            <a:r>
              <a:rPr lang="en-US" sz="1200" kern="1200" dirty="0" smtClean="0">
                <a:solidFill>
                  <a:schemeClr val="tx1"/>
                </a:solidFill>
                <a:effectLst/>
                <a:latin typeface="+mn-lt"/>
                <a:ea typeface="+mn-ea"/>
                <a:cs typeface="+mn-cs"/>
              </a:rPr>
              <a:t> at the start, so the Class ends up being</a:t>
            </a:r>
          </a:p>
          <a:p>
            <a:r>
              <a:rPr lang="en-US" sz="1200" kern="1200" dirty="0" smtClean="0">
                <a:solidFill>
                  <a:schemeClr val="tx1"/>
                </a:solidFill>
                <a:effectLst/>
                <a:latin typeface="+mn-lt"/>
                <a:ea typeface="+mn-ea"/>
                <a:cs typeface="+mn-cs"/>
              </a:rPr>
              <a:t> </a:t>
            </a:r>
          </a:p>
          <a:p>
            <a:r>
              <a:rPr lang="en-US" sz="1200" b="1" kern="1200" dirty="0" err="1" smtClean="0">
                <a:solidFill>
                  <a:schemeClr val="tx1"/>
                </a:solidFill>
                <a:effectLst/>
                <a:latin typeface="+mn-lt"/>
                <a:ea typeface="+mn-ea"/>
                <a:cs typeface="+mn-cs"/>
              </a:rPr>
              <a:t>BandsDetailViewController</a:t>
            </a:r>
            <a:r>
              <a:rPr lang="en-US" sz="1200" kern="1200" dirty="0" smtClean="0">
                <a:solidFill>
                  <a:schemeClr val="tx1"/>
                </a:solidFill>
                <a:effectLst/>
                <a:latin typeface="+mn-lt"/>
                <a:ea typeface="+mn-ea"/>
                <a:cs typeface="+mn-cs"/>
              </a:rPr>
              <a:t>. (Notice that is</a:t>
            </a:r>
            <a:r>
              <a:rPr lang="en-US" sz="1200" b="1" kern="1200" dirty="0" smtClean="0">
                <a:solidFill>
                  <a:schemeClr val="tx1"/>
                </a:solidFill>
                <a:effectLst/>
                <a:latin typeface="+mn-lt"/>
                <a:ea typeface="+mn-ea"/>
                <a:cs typeface="+mn-cs"/>
              </a:rPr>
              <a:t> Bands </a:t>
            </a:r>
            <a:r>
              <a:rPr lang="en-US" sz="1200" kern="1200" dirty="0" smtClean="0">
                <a:solidFill>
                  <a:schemeClr val="tx1"/>
                </a:solidFill>
                <a:effectLst/>
                <a:latin typeface="+mn-lt"/>
                <a:ea typeface="+mn-ea"/>
                <a:cs typeface="+mn-cs"/>
              </a:rPr>
              <a:t>plural, not Band!)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NOTE: </a:t>
            </a:r>
            <a:r>
              <a:rPr lang="en-US" sz="1200" kern="1200" dirty="0" err="1" smtClean="0">
                <a:solidFill>
                  <a:schemeClr val="tx1"/>
                </a:solidFill>
                <a:effectLst/>
                <a:latin typeface="+mn-lt"/>
                <a:ea typeface="+mn-ea"/>
                <a:cs typeface="+mn-cs"/>
              </a:rPr>
              <a:t>UIViewController</a:t>
            </a:r>
            <a:r>
              <a:rPr lang="en-US" sz="1200" kern="1200" dirty="0" smtClean="0">
                <a:solidFill>
                  <a:schemeClr val="tx1"/>
                </a:solidFill>
                <a:effectLst/>
                <a:latin typeface="+mn-lt"/>
                <a:ea typeface="+mn-ea"/>
                <a:cs typeface="+mn-cs"/>
              </a:rPr>
              <a:t> is the type of object we are currently using on the storyboard. By making our class a subclass of the </a:t>
            </a:r>
            <a:r>
              <a:rPr lang="en-US" sz="1200" kern="1200" dirty="0" err="1" smtClean="0">
                <a:solidFill>
                  <a:schemeClr val="tx1"/>
                </a:solidFill>
                <a:effectLst/>
                <a:latin typeface="+mn-lt"/>
                <a:ea typeface="+mn-ea"/>
                <a:cs typeface="+mn-cs"/>
              </a:rPr>
              <a:t>UIViewController</a:t>
            </a:r>
            <a:r>
              <a:rPr lang="en-US" sz="1200" kern="1200" dirty="0" smtClean="0">
                <a:solidFill>
                  <a:schemeClr val="tx1"/>
                </a:solidFill>
                <a:effectLst/>
                <a:latin typeface="+mn-lt"/>
                <a:ea typeface="+mn-ea"/>
                <a:cs typeface="+mn-cs"/>
              </a:rPr>
              <a:t>, it will have all the functionality it currently has, plus any additional functionality we add in the code to this new </a:t>
            </a:r>
            <a:r>
              <a:rPr lang="en-US" sz="1200" kern="1200" dirty="0" err="1" smtClean="0">
                <a:solidFill>
                  <a:schemeClr val="tx1"/>
                </a:solidFill>
                <a:effectLst/>
                <a:latin typeface="+mn-lt"/>
                <a:ea typeface="+mn-ea"/>
                <a:cs typeface="+mn-cs"/>
              </a:rPr>
              <a:t>BandsDetailViewController</a:t>
            </a:r>
            <a:r>
              <a:rPr lang="en-US" sz="1200" kern="1200" dirty="0" smtClean="0">
                <a:solidFill>
                  <a:schemeClr val="tx1"/>
                </a:solidFill>
                <a:effectLst/>
                <a:latin typeface="+mn-lt"/>
                <a:ea typeface="+mn-ea"/>
                <a:cs typeface="+mn-cs"/>
              </a:rPr>
              <a:t> class.</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Click </a:t>
            </a:r>
            <a:r>
              <a:rPr lang="en-US" sz="1200" b="1" kern="1200" dirty="0" smtClean="0">
                <a:solidFill>
                  <a:schemeClr val="tx1"/>
                </a:solidFill>
                <a:effectLst/>
                <a:latin typeface="+mn-lt"/>
                <a:ea typeface="+mn-ea"/>
                <a:cs typeface="+mn-cs"/>
              </a:rPr>
              <a:t>Next</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You should already be in the </a:t>
            </a:r>
            <a:r>
              <a:rPr lang="en-US" sz="1200" b="1" kern="1200" dirty="0" smtClean="0">
                <a:solidFill>
                  <a:schemeClr val="tx1"/>
                </a:solidFill>
                <a:effectLst/>
                <a:latin typeface="+mn-lt"/>
                <a:ea typeface="+mn-ea"/>
                <a:cs typeface="+mn-cs"/>
              </a:rPr>
              <a:t>Jive Factory</a:t>
            </a:r>
            <a:r>
              <a:rPr lang="en-US" sz="1200" kern="1200" dirty="0" smtClean="0">
                <a:solidFill>
                  <a:schemeClr val="tx1"/>
                </a:solidFill>
                <a:effectLst/>
                <a:latin typeface="+mn-lt"/>
                <a:ea typeface="+mn-ea"/>
                <a:cs typeface="+mn-cs"/>
              </a:rPr>
              <a:t> folder, so click </a:t>
            </a:r>
            <a:r>
              <a:rPr lang="en-US" sz="1200" b="1" kern="1200" dirty="0" smtClean="0">
                <a:solidFill>
                  <a:schemeClr val="tx1"/>
                </a:solidFill>
                <a:effectLst/>
                <a:latin typeface="+mn-lt"/>
                <a:ea typeface="+mn-ea"/>
                <a:cs typeface="+mn-cs"/>
              </a:rPr>
              <a:t>Create</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Notice a </a:t>
            </a:r>
            <a:r>
              <a:rPr lang="en-US" sz="1200" b="1" kern="1200" dirty="0" err="1" smtClean="0">
                <a:solidFill>
                  <a:schemeClr val="tx1"/>
                </a:solidFill>
                <a:effectLst/>
                <a:latin typeface="+mn-lt"/>
                <a:ea typeface="+mn-ea"/>
                <a:cs typeface="+mn-cs"/>
              </a:rPr>
              <a:t>BandsDetailViewController.swift</a:t>
            </a:r>
            <a:r>
              <a:rPr lang="en-US" sz="1200" kern="1200" dirty="0" smtClean="0">
                <a:solidFill>
                  <a:schemeClr val="tx1"/>
                </a:solidFill>
                <a:effectLst/>
                <a:latin typeface="+mn-lt"/>
                <a:ea typeface="+mn-ea"/>
                <a:cs typeface="+mn-cs"/>
              </a:rPr>
              <a:t> file has been added in the Project Navigator. Now we need to link it to the view controller in the storyboard.</a:t>
            </a:r>
          </a:p>
          <a:p>
            <a:r>
              <a:rPr lang="en-US" sz="1200" kern="1200" dirty="0" smtClean="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82869989-EB00-4EE7-BCB5-25BDC5BB29F8}" type="slidenum">
              <a:rPr lang="en-US" smtClean="0"/>
              <a:t>50</a:t>
            </a:fld>
            <a:endParaRPr lang="en-US"/>
          </a:p>
        </p:txBody>
      </p:sp>
    </p:spTree>
    <p:extLst>
      <p:ext uri="{BB962C8B-B14F-4D97-AF65-F5344CB8AC3E}">
        <p14:creationId xmlns:p14="http://schemas.microsoft.com/office/powerpoint/2010/main" val="8065774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 the Project Navigator click on </a:t>
            </a:r>
            <a:r>
              <a:rPr lang="en-US" sz="1200" b="1" kern="1200" dirty="0" err="1" smtClean="0">
                <a:solidFill>
                  <a:schemeClr val="tx1"/>
                </a:solidFill>
                <a:effectLst/>
                <a:latin typeface="+mn-lt"/>
                <a:ea typeface="+mn-ea"/>
                <a:cs typeface="+mn-cs"/>
              </a:rPr>
              <a:t>Main.storyboard</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Document Outline, select </a:t>
            </a:r>
            <a:r>
              <a:rPr lang="en-US" sz="1200" b="1" kern="1200" dirty="0" smtClean="0">
                <a:solidFill>
                  <a:schemeClr val="tx1"/>
                </a:solidFill>
                <a:effectLst/>
                <a:latin typeface="+mn-lt"/>
                <a:ea typeface="+mn-ea"/>
                <a:cs typeface="+mn-cs"/>
              </a:rPr>
              <a:t>View Controller</a:t>
            </a:r>
            <a:r>
              <a:rPr lang="en-US" sz="1200" kern="1200" dirty="0" smtClean="0">
                <a:solidFill>
                  <a:schemeClr val="tx1"/>
                </a:solidFill>
                <a:effectLst/>
                <a:latin typeface="+mn-lt"/>
                <a:ea typeface="+mn-ea"/>
                <a:cs typeface="+mn-cs"/>
              </a:rPr>
              <a:t> (inside </a:t>
            </a:r>
            <a:r>
              <a:rPr lang="en-US" sz="1200" b="1" kern="1200" dirty="0" smtClean="0">
                <a:solidFill>
                  <a:schemeClr val="tx1"/>
                </a:solidFill>
                <a:effectLst/>
                <a:latin typeface="+mn-lt"/>
                <a:ea typeface="+mn-ea"/>
                <a:cs typeface="+mn-cs"/>
              </a:rPr>
              <a:t>View Controller Scene</a:t>
            </a:r>
            <a:r>
              <a:rPr lang="en-US" sz="1200" kern="1200" dirty="0" smtClean="0">
                <a:solidFill>
                  <a:schemeClr val="tx1"/>
                </a:solidFill>
                <a:effectLst/>
                <a:latin typeface="+mn-lt"/>
                <a:ea typeface="+mn-ea"/>
                <a:cs typeface="+mn-cs"/>
              </a:rPr>
              <a:t>). It will become outlined in blue to indicate it’s selected.</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Utilities</a:t>
            </a:r>
            <a:r>
              <a:rPr lang="en-US" sz="1200" kern="1200" dirty="0" smtClean="0">
                <a:solidFill>
                  <a:schemeClr val="tx1"/>
                </a:solidFill>
                <a:effectLst/>
                <a:latin typeface="+mn-lt"/>
                <a:ea typeface="+mn-ea"/>
                <a:cs typeface="+mn-cs"/>
              </a:rPr>
              <a:t> area on the right, click on the </a:t>
            </a:r>
            <a:r>
              <a:rPr lang="en-US" sz="1200" b="1" kern="1200" dirty="0" smtClean="0">
                <a:solidFill>
                  <a:schemeClr val="tx1"/>
                </a:solidFill>
                <a:effectLst/>
                <a:latin typeface="+mn-lt"/>
                <a:ea typeface="+mn-ea"/>
                <a:cs typeface="+mn-cs"/>
              </a:rPr>
              <a:t>Identity inspector</a:t>
            </a:r>
            <a:r>
              <a:rPr lang="en-US" sz="1200" kern="1200" dirty="0" smtClean="0">
                <a:solidFill>
                  <a:schemeClr val="tx1"/>
                </a:solidFill>
                <a:effectLst/>
                <a:latin typeface="+mn-lt"/>
                <a:ea typeface="+mn-ea"/>
                <a:cs typeface="+mn-cs"/>
              </a:rPr>
              <a:t> tab .</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Next to </a:t>
            </a:r>
            <a:r>
              <a:rPr lang="en-US" sz="1200" b="1" kern="1200" dirty="0" smtClean="0">
                <a:solidFill>
                  <a:schemeClr val="tx1"/>
                </a:solidFill>
                <a:effectLst/>
                <a:latin typeface="+mn-lt"/>
                <a:ea typeface="+mn-ea"/>
                <a:cs typeface="+mn-cs"/>
              </a:rPr>
              <a:t>Class</a:t>
            </a:r>
            <a:r>
              <a:rPr lang="en-US" sz="1200" kern="1200" dirty="0" smtClean="0">
                <a:solidFill>
                  <a:schemeClr val="tx1"/>
                </a:solidFill>
                <a:effectLst/>
                <a:latin typeface="+mn-lt"/>
                <a:ea typeface="+mn-ea"/>
                <a:cs typeface="+mn-cs"/>
              </a:rPr>
              <a:t>, type </a:t>
            </a:r>
            <a:r>
              <a:rPr lang="en-US" sz="1200" b="1" kern="1200" dirty="0" smtClean="0">
                <a:solidFill>
                  <a:schemeClr val="tx1"/>
                </a:solidFill>
                <a:effectLst/>
                <a:latin typeface="+mn-lt"/>
                <a:ea typeface="+mn-ea"/>
                <a:cs typeface="+mn-cs"/>
              </a:rPr>
              <a:t>B</a:t>
            </a:r>
            <a:r>
              <a:rPr lang="en-US" sz="1200" kern="1200" dirty="0" smtClean="0">
                <a:solidFill>
                  <a:schemeClr val="tx1"/>
                </a:solidFill>
                <a:effectLst/>
                <a:latin typeface="+mn-lt"/>
                <a:ea typeface="+mn-ea"/>
                <a:cs typeface="+mn-cs"/>
              </a:rPr>
              <a:t> and it should autocomplete to </a:t>
            </a:r>
            <a:r>
              <a:rPr lang="en-US" sz="1200" b="1" kern="1200" dirty="0" err="1" smtClean="0">
                <a:solidFill>
                  <a:schemeClr val="tx1"/>
                </a:solidFill>
                <a:effectLst/>
                <a:latin typeface="+mn-lt"/>
                <a:ea typeface="+mn-ea"/>
                <a:cs typeface="+mn-cs"/>
              </a:rPr>
              <a:t>BandsDetailViewController</a:t>
            </a:r>
            <a:r>
              <a:rPr lang="en-US" sz="1200" kern="1200" dirty="0" smtClean="0">
                <a:solidFill>
                  <a:schemeClr val="tx1"/>
                </a:solidFill>
                <a:effectLst/>
                <a:latin typeface="+mn-lt"/>
                <a:ea typeface="+mn-ea"/>
                <a:cs typeface="+mn-cs"/>
              </a:rPr>
              <a:t> and then you hit </a:t>
            </a:r>
            <a:r>
              <a:rPr lang="en-US" sz="1200" b="1" kern="1200" dirty="0" smtClean="0">
                <a:solidFill>
                  <a:schemeClr val="tx1"/>
                </a:solidFill>
                <a:effectLst/>
                <a:latin typeface="+mn-lt"/>
                <a:ea typeface="+mn-ea"/>
                <a:cs typeface="+mn-cs"/>
              </a:rPr>
              <a:t>Return</a:t>
            </a:r>
            <a:r>
              <a:rPr lang="en-US" sz="1200" kern="1200" dirty="0" smtClean="0">
                <a:solidFill>
                  <a:schemeClr val="tx1"/>
                </a:solidFill>
                <a:effectLst/>
                <a:latin typeface="+mn-lt"/>
                <a:ea typeface="+mn-ea"/>
                <a:cs typeface="+mn-cs"/>
              </a:rPr>
              <a:t> to apply it. Now it’s connected to our new class.</a:t>
            </a:r>
          </a:p>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51</a:t>
            </a:fld>
            <a:endParaRPr lang="en-US"/>
          </a:p>
        </p:txBody>
      </p:sp>
    </p:spTree>
    <p:extLst>
      <p:ext uri="{BB962C8B-B14F-4D97-AF65-F5344CB8AC3E}">
        <p14:creationId xmlns:p14="http://schemas.microsoft.com/office/powerpoint/2010/main" val="7506517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segue</a:t>
            </a:r>
            <a:r>
              <a:rPr lang="en-US" sz="1200" kern="1200" dirty="0" smtClean="0">
                <a:solidFill>
                  <a:schemeClr val="tx1"/>
                </a:solidFill>
                <a:effectLst/>
                <a:latin typeface="+mn-lt"/>
                <a:ea typeface="+mn-ea"/>
                <a:cs typeface="+mn-cs"/>
              </a:rPr>
              <a:t> (pronounced </a:t>
            </a:r>
            <a:r>
              <a:rPr lang="en-US" sz="1200" kern="1200" dirty="0" err="1" smtClean="0">
                <a:solidFill>
                  <a:schemeClr val="tx1"/>
                </a:solidFill>
                <a:effectLst/>
                <a:latin typeface="+mn-lt"/>
                <a:ea typeface="+mn-ea"/>
                <a:cs typeface="+mn-cs"/>
              </a:rPr>
              <a:t>seg</a:t>
            </a:r>
            <a:r>
              <a:rPr lang="en-US" sz="1200" kern="1200" dirty="0" smtClean="0">
                <a:solidFill>
                  <a:schemeClr val="tx1"/>
                </a:solidFill>
                <a:effectLst/>
                <a:latin typeface="+mn-lt"/>
                <a:ea typeface="+mn-ea"/>
                <a:cs typeface="+mn-cs"/>
              </a:rPr>
              <a:t>-way) objects perform the visual transition </a:t>
            </a:r>
            <a:r>
              <a:rPr lang="en-US" sz="1200" b="1" kern="1200" dirty="0" smtClean="0">
                <a:solidFill>
                  <a:schemeClr val="tx1"/>
                </a:solidFill>
                <a:effectLst/>
                <a:latin typeface="+mn-lt"/>
                <a:ea typeface="+mn-ea"/>
                <a:cs typeface="+mn-cs"/>
              </a:rPr>
              <a:t>between</a:t>
            </a:r>
            <a:r>
              <a:rPr lang="en-US" sz="1200" kern="1200" dirty="0" smtClean="0">
                <a:solidFill>
                  <a:schemeClr val="tx1"/>
                </a:solidFill>
                <a:effectLst/>
                <a:latin typeface="+mn-lt"/>
                <a:ea typeface="+mn-ea"/>
                <a:cs typeface="+mn-cs"/>
              </a:rPr>
              <a:t> view controllers. Before this transition occurs, a </a:t>
            </a:r>
            <a:r>
              <a:rPr lang="en-US" sz="1200" b="1" kern="1200" dirty="0" err="1" smtClean="0">
                <a:solidFill>
                  <a:schemeClr val="tx1"/>
                </a:solidFill>
                <a:effectLst/>
                <a:latin typeface="+mn-lt"/>
                <a:ea typeface="+mn-ea"/>
                <a:cs typeface="+mn-cs"/>
              </a:rPr>
              <a:t>prepareForSegue</a:t>
            </a:r>
            <a:r>
              <a:rPr lang="en-US" sz="1200" b="1" kern="1200" dirty="0" smtClean="0">
                <a:solidFill>
                  <a:schemeClr val="tx1"/>
                </a:solidFill>
                <a:effectLst/>
                <a:latin typeface="+mn-lt"/>
                <a:ea typeface="+mn-ea"/>
                <a:cs typeface="+mn-cs"/>
              </a:rPr>
              <a:t>(segue: </a:t>
            </a:r>
            <a:r>
              <a:rPr lang="en-US" sz="1200" b="1" kern="1200" dirty="0" err="1" smtClean="0">
                <a:solidFill>
                  <a:schemeClr val="tx1"/>
                </a:solidFill>
                <a:effectLst/>
                <a:latin typeface="+mn-lt"/>
                <a:ea typeface="+mn-ea"/>
                <a:cs typeface="+mn-cs"/>
              </a:rPr>
              <a:t>UIStoryboardSegue</a:t>
            </a:r>
            <a:r>
              <a:rPr lang="en-US" sz="1200" b="1" kern="1200" dirty="0" smtClean="0">
                <a:solidFill>
                  <a:schemeClr val="tx1"/>
                </a:solidFill>
                <a:effectLst/>
                <a:latin typeface="+mn-lt"/>
                <a:ea typeface="+mn-ea"/>
                <a:cs typeface="+mn-cs"/>
              </a:rPr>
              <a:t>, sender: </a:t>
            </a:r>
            <a:r>
              <a:rPr lang="en-US" sz="1200" b="1" kern="1200" dirty="0" err="1" smtClean="0">
                <a:solidFill>
                  <a:schemeClr val="tx1"/>
                </a:solidFill>
                <a:effectLst/>
                <a:latin typeface="+mn-lt"/>
                <a:ea typeface="+mn-ea"/>
                <a:cs typeface="+mn-cs"/>
              </a:rPr>
              <a:t>AnyObject</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method is called</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the source view controller. It is in this method that we may choose to pass some data to the destination view controller.</a:t>
            </a:r>
          </a:p>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52</a:t>
            </a:fld>
            <a:endParaRPr lang="en-US"/>
          </a:p>
        </p:txBody>
      </p:sp>
    </p:spTree>
    <p:extLst>
      <p:ext uri="{BB962C8B-B14F-4D97-AF65-F5344CB8AC3E}">
        <p14:creationId xmlns:p14="http://schemas.microsoft.com/office/powerpoint/2010/main" val="20900204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Let’s break this code down. The </a:t>
            </a:r>
            <a:r>
              <a:rPr lang="en-US" sz="1200" b="1" kern="1200" dirty="0" err="1" smtClean="0">
                <a:solidFill>
                  <a:schemeClr val="tx1"/>
                </a:solidFill>
                <a:effectLst/>
                <a:latin typeface="+mn-lt"/>
                <a:ea typeface="+mn-ea"/>
                <a:cs typeface="+mn-cs"/>
              </a:rPr>
              <a:t>prepareForSegue</a:t>
            </a:r>
            <a:r>
              <a:rPr lang="en-US" sz="1200" kern="1200" dirty="0" smtClean="0">
                <a:solidFill>
                  <a:schemeClr val="tx1"/>
                </a:solidFill>
                <a:effectLst/>
                <a:latin typeface="+mn-lt"/>
                <a:ea typeface="+mn-ea"/>
                <a:cs typeface="+mn-cs"/>
              </a:rPr>
              <a:t> method was conveniently written for us by </a:t>
            </a:r>
            <a:r>
              <a:rPr lang="en-US" sz="1200" kern="1200" dirty="0" err="1" smtClean="0">
                <a:solidFill>
                  <a:schemeClr val="tx1"/>
                </a:solidFill>
                <a:effectLst/>
                <a:latin typeface="+mn-lt"/>
                <a:ea typeface="+mn-ea"/>
                <a:cs typeface="+mn-cs"/>
              </a:rPr>
              <a:t>Xcode</a:t>
            </a:r>
            <a:r>
              <a:rPr lang="en-US" sz="1200" kern="1200" dirty="0" smtClean="0">
                <a:solidFill>
                  <a:schemeClr val="tx1"/>
                </a:solidFill>
                <a:effectLst/>
                <a:latin typeface="+mn-lt"/>
                <a:ea typeface="+mn-ea"/>
                <a:cs typeface="+mn-cs"/>
              </a:rPr>
              <a:t>. Inside this method we wrote an </a:t>
            </a:r>
            <a:r>
              <a:rPr lang="en-US" sz="1200" b="1" kern="1200" dirty="0" smtClean="0">
                <a:solidFill>
                  <a:schemeClr val="tx1"/>
                </a:solidFill>
                <a:effectLst/>
                <a:latin typeface="+mn-lt"/>
                <a:ea typeface="+mn-ea"/>
                <a:cs typeface="+mn-cs"/>
              </a:rPr>
              <a:t>if</a:t>
            </a:r>
            <a:r>
              <a:rPr lang="en-US" sz="1200" kern="1200" dirty="0" smtClean="0">
                <a:solidFill>
                  <a:schemeClr val="tx1"/>
                </a:solidFill>
                <a:effectLst/>
                <a:latin typeface="+mn-lt"/>
                <a:ea typeface="+mn-ea"/>
                <a:cs typeface="+mn-cs"/>
              </a:rPr>
              <a:t> statement that checks to see which segue was triggered. If that </a:t>
            </a:r>
            <a:r>
              <a:rPr lang="en-US" sz="1200" kern="1200" dirty="0" err="1" smtClean="0">
                <a:solidFill>
                  <a:schemeClr val="tx1"/>
                </a:solidFill>
                <a:effectLst/>
                <a:latin typeface="+mn-lt"/>
                <a:ea typeface="+mn-ea"/>
                <a:cs typeface="+mn-cs"/>
              </a:rPr>
              <a:t>segue’s</a:t>
            </a:r>
            <a:r>
              <a:rPr lang="en-US" sz="1200" kern="1200" dirty="0" smtClean="0">
                <a:solidFill>
                  <a:schemeClr val="tx1"/>
                </a:solidFill>
                <a:effectLst/>
                <a:latin typeface="+mn-lt"/>
                <a:ea typeface="+mn-ea"/>
                <a:cs typeface="+mn-cs"/>
              </a:rPr>
              <a:t> identifier is equal to </a:t>
            </a:r>
            <a:r>
              <a:rPr lang="en-US" sz="1200" b="1" kern="1200" dirty="0" err="1" smtClean="0">
                <a:solidFill>
                  <a:schemeClr val="tx1"/>
                </a:solidFill>
                <a:effectLst/>
                <a:latin typeface="+mn-lt"/>
                <a:ea typeface="+mn-ea"/>
                <a:cs typeface="+mn-cs"/>
              </a:rPr>
              <a:t>showDetail</a:t>
            </a:r>
            <a:r>
              <a:rPr lang="en-US" sz="1200" kern="1200" dirty="0" smtClean="0">
                <a:solidFill>
                  <a:schemeClr val="tx1"/>
                </a:solidFill>
                <a:effectLst/>
                <a:latin typeface="+mn-lt"/>
                <a:ea typeface="+mn-ea"/>
                <a:cs typeface="+mn-cs"/>
              </a:rPr>
              <a:t> then the code inside the </a:t>
            </a:r>
            <a:r>
              <a:rPr lang="en-US" sz="1200" b="1" kern="1200" dirty="0" smtClean="0">
                <a:solidFill>
                  <a:schemeClr val="tx1"/>
                </a:solidFill>
                <a:effectLst/>
                <a:latin typeface="+mn-lt"/>
                <a:ea typeface="+mn-ea"/>
                <a:cs typeface="+mn-cs"/>
              </a:rPr>
              <a:t>if</a:t>
            </a:r>
            <a:r>
              <a:rPr lang="en-US" sz="1200" kern="1200" dirty="0" smtClean="0">
                <a:solidFill>
                  <a:schemeClr val="tx1"/>
                </a:solidFill>
                <a:effectLst/>
                <a:latin typeface="+mn-lt"/>
                <a:ea typeface="+mn-ea"/>
                <a:cs typeface="+mn-cs"/>
              </a:rPr>
              <a:t> statement is executed. </a:t>
            </a:r>
            <a:r>
              <a:rPr lang="en-US" sz="1200" b="1" kern="1200" dirty="0" err="1" smtClean="0">
                <a:solidFill>
                  <a:schemeClr val="tx1"/>
                </a:solidFill>
                <a:effectLst/>
                <a:latin typeface="+mn-lt"/>
                <a:ea typeface="+mn-ea"/>
                <a:cs typeface="+mn-cs"/>
              </a:rPr>
              <a:t>showDetail</a:t>
            </a:r>
            <a:r>
              <a:rPr lang="en-US" sz="1200" kern="1200" dirty="0" smtClean="0">
                <a:solidFill>
                  <a:schemeClr val="tx1"/>
                </a:solidFill>
                <a:effectLst/>
                <a:latin typeface="+mn-lt"/>
                <a:ea typeface="+mn-ea"/>
                <a:cs typeface="+mn-cs"/>
              </a:rPr>
              <a:t> is the name we’ll assign to our segue (which we’ll do a bit later).</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Inside the first if statement is another if statement which asks the current table view for the index path of the row that was selected. The index path is how we know which row was tapped. This will help us set the correct info for each band later.</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first line of code inside the second if statement sets the view controller we are transitioning to, which is </a:t>
            </a:r>
            <a:r>
              <a:rPr lang="en-US" sz="1200" b="1" kern="1200" dirty="0" err="1" smtClean="0">
                <a:solidFill>
                  <a:schemeClr val="tx1"/>
                </a:solidFill>
                <a:effectLst/>
                <a:latin typeface="+mn-lt"/>
                <a:ea typeface="+mn-ea"/>
                <a:cs typeface="+mn-cs"/>
              </a:rPr>
              <a:t>BandsDetailViewController</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53</a:t>
            </a:fld>
            <a:endParaRPr lang="en-US"/>
          </a:p>
        </p:txBody>
      </p:sp>
    </p:spTree>
    <p:extLst>
      <p:ext uri="{BB962C8B-B14F-4D97-AF65-F5344CB8AC3E}">
        <p14:creationId xmlns:p14="http://schemas.microsoft.com/office/powerpoint/2010/main" val="13414182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In the Project Navigator, click </a:t>
            </a:r>
            <a:r>
              <a:rPr lang="en-US" sz="1200" b="1" kern="1200" dirty="0" err="1" smtClean="0">
                <a:solidFill>
                  <a:schemeClr val="tx1"/>
                </a:solidFill>
                <a:effectLst/>
                <a:latin typeface="+mn-lt"/>
                <a:ea typeface="+mn-ea"/>
                <a:cs typeface="+mn-cs"/>
              </a:rPr>
              <a:t>Main.storyboard</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As shown below, in the Editor, click on the </a:t>
            </a:r>
            <a:r>
              <a:rPr lang="en-US" sz="1200" b="1" kern="1200" dirty="0" smtClean="0">
                <a:solidFill>
                  <a:schemeClr val="tx1"/>
                </a:solidFill>
                <a:effectLst/>
                <a:latin typeface="+mn-lt"/>
                <a:ea typeface="+mn-ea"/>
                <a:cs typeface="+mn-cs"/>
              </a:rPr>
              <a:t>segue</a:t>
            </a:r>
            <a:r>
              <a:rPr lang="en-US" sz="1200" kern="1200" dirty="0" smtClean="0">
                <a:solidFill>
                  <a:schemeClr val="tx1"/>
                </a:solidFill>
                <a:effectLst/>
                <a:latin typeface="+mn-lt"/>
                <a:ea typeface="+mn-ea"/>
                <a:cs typeface="+mn-cs"/>
              </a:rPr>
              <a:t> between the Table View and Detail View Controllers to select it.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Utilities</a:t>
            </a:r>
            <a:r>
              <a:rPr lang="en-US" sz="1200" kern="1200" dirty="0" smtClean="0">
                <a:solidFill>
                  <a:schemeClr val="tx1"/>
                </a:solidFill>
                <a:effectLst/>
                <a:latin typeface="+mn-lt"/>
                <a:ea typeface="+mn-ea"/>
                <a:cs typeface="+mn-cs"/>
              </a:rPr>
              <a:t> area on the right, click the </a:t>
            </a:r>
            <a:r>
              <a:rPr lang="en-US" sz="1200" b="1" kern="1200" dirty="0" smtClean="0">
                <a:solidFill>
                  <a:schemeClr val="tx1"/>
                </a:solidFill>
                <a:effectLst/>
                <a:latin typeface="+mn-lt"/>
                <a:ea typeface="+mn-ea"/>
                <a:cs typeface="+mn-cs"/>
              </a:rPr>
              <a:t>Attributes inspector</a:t>
            </a:r>
            <a:r>
              <a:rPr lang="en-US" sz="1200" kern="1200" dirty="0" smtClean="0">
                <a:solidFill>
                  <a:schemeClr val="tx1"/>
                </a:solidFill>
                <a:effectLst/>
                <a:latin typeface="+mn-lt"/>
                <a:ea typeface="+mn-ea"/>
                <a:cs typeface="+mn-cs"/>
              </a:rPr>
              <a:t> tab .</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Next to </a:t>
            </a:r>
            <a:r>
              <a:rPr lang="en-US" sz="1200" b="1" kern="1200" dirty="0" smtClean="0">
                <a:solidFill>
                  <a:schemeClr val="tx1"/>
                </a:solidFill>
                <a:effectLst/>
                <a:latin typeface="+mn-lt"/>
                <a:ea typeface="+mn-ea"/>
                <a:cs typeface="+mn-cs"/>
              </a:rPr>
              <a:t>Identifier</a:t>
            </a:r>
            <a:r>
              <a:rPr lang="en-US" sz="1200" kern="1200" dirty="0" smtClean="0">
                <a:solidFill>
                  <a:schemeClr val="tx1"/>
                </a:solidFill>
                <a:effectLst/>
                <a:latin typeface="+mn-lt"/>
                <a:ea typeface="+mn-ea"/>
                <a:cs typeface="+mn-cs"/>
              </a:rPr>
              <a:t>, type </a:t>
            </a:r>
            <a:r>
              <a:rPr lang="en-US" sz="1200" b="1" kern="1200" dirty="0" err="1" smtClean="0">
                <a:solidFill>
                  <a:schemeClr val="tx1"/>
                </a:solidFill>
                <a:effectLst/>
                <a:latin typeface="+mn-lt"/>
                <a:ea typeface="+mn-ea"/>
                <a:cs typeface="+mn-cs"/>
              </a:rPr>
              <a:t>showDetail</a:t>
            </a:r>
            <a:r>
              <a:rPr lang="en-US" sz="1200" kern="1200" dirty="0" smtClean="0">
                <a:solidFill>
                  <a:schemeClr val="tx1"/>
                </a:solidFill>
                <a:effectLst/>
                <a:latin typeface="+mn-lt"/>
                <a:ea typeface="+mn-ea"/>
                <a:cs typeface="+mn-cs"/>
              </a:rPr>
              <a:t> and hit </a:t>
            </a:r>
            <a:r>
              <a:rPr lang="en-US" sz="1200" b="1" kern="1200" dirty="0" smtClean="0">
                <a:solidFill>
                  <a:schemeClr val="tx1"/>
                </a:solidFill>
                <a:effectLst/>
                <a:latin typeface="+mn-lt"/>
                <a:ea typeface="+mn-ea"/>
                <a:cs typeface="+mn-cs"/>
              </a:rPr>
              <a:t>Return</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code inside the </a:t>
            </a:r>
            <a:r>
              <a:rPr lang="en-US" sz="1200" b="1" kern="1200" dirty="0" smtClean="0">
                <a:solidFill>
                  <a:schemeClr val="tx1"/>
                </a:solidFill>
                <a:effectLst/>
                <a:latin typeface="+mn-lt"/>
                <a:ea typeface="+mn-ea"/>
                <a:cs typeface="+mn-cs"/>
              </a:rPr>
              <a:t>if</a:t>
            </a:r>
            <a:r>
              <a:rPr lang="en-US" sz="1200" kern="1200" dirty="0" smtClean="0">
                <a:solidFill>
                  <a:schemeClr val="tx1"/>
                </a:solidFill>
                <a:effectLst/>
                <a:latin typeface="+mn-lt"/>
                <a:ea typeface="+mn-ea"/>
                <a:cs typeface="+mn-cs"/>
              </a:rPr>
              <a:t> statement in the </a:t>
            </a:r>
            <a:r>
              <a:rPr lang="en-US" sz="1200" b="1" kern="1200" dirty="0" err="1" smtClean="0">
                <a:solidFill>
                  <a:schemeClr val="tx1"/>
                </a:solidFill>
                <a:effectLst/>
                <a:latin typeface="+mn-lt"/>
                <a:ea typeface="+mn-ea"/>
                <a:cs typeface="+mn-cs"/>
              </a:rPr>
              <a:t>prepareForSegue</a:t>
            </a:r>
            <a:r>
              <a:rPr lang="en-US" sz="1200" kern="1200" dirty="0" smtClean="0">
                <a:solidFill>
                  <a:schemeClr val="tx1"/>
                </a:solidFill>
                <a:effectLst/>
                <a:latin typeface="+mn-lt"/>
                <a:ea typeface="+mn-ea"/>
                <a:cs typeface="+mn-cs"/>
              </a:rPr>
              <a:t> method will now execute when this segue happens. Next we can work on passing along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necessary information.</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54</a:t>
            </a:fld>
            <a:endParaRPr lang="en-US"/>
          </a:p>
        </p:txBody>
      </p:sp>
    </p:spTree>
    <p:extLst>
      <p:ext uri="{BB962C8B-B14F-4D97-AF65-F5344CB8AC3E}">
        <p14:creationId xmlns:p14="http://schemas.microsoft.com/office/powerpoint/2010/main" val="12099423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55</a:t>
            </a:fld>
            <a:endParaRPr lang="en-US"/>
          </a:p>
        </p:txBody>
      </p:sp>
    </p:spTree>
    <p:extLst>
      <p:ext uri="{BB962C8B-B14F-4D97-AF65-F5344CB8AC3E}">
        <p14:creationId xmlns:p14="http://schemas.microsoft.com/office/powerpoint/2010/main" val="280003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In the </a:t>
            </a:r>
            <a:r>
              <a:rPr lang="en-US" sz="1200" b="1" kern="1200" dirty="0" smtClean="0">
                <a:solidFill>
                  <a:schemeClr val="tx1"/>
                </a:solidFill>
                <a:effectLst/>
                <a:latin typeface="+mn-lt"/>
                <a:ea typeface="+mn-ea"/>
                <a:cs typeface="+mn-cs"/>
              </a:rPr>
              <a:t>Attributes inspector </a:t>
            </a:r>
            <a:r>
              <a:rPr lang="en-US" sz="1200" kern="1200" dirty="0" smtClean="0">
                <a:solidFill>
                  <a:schemeClr val="tx1"/>
                </a:solidFill>
                <a:effectLst/>
                <a:latin typeface="+mn-lt"/>
                <a:ea typeface="+mn-ea"/>
                <a:cs typeface="+mn-cs"/>
              </a:rPr>
              <a:t>, from the </a:t>
            </a:r>
            <a:r>
              <a:rPr lang="en-US" sz="1200" b="1" kern="1200" dirty="0" smtClean="0">
                <a:solidFill>
                  <a:schemeClr val="tx1"/>
                </a:solidFill>
                <a:effectLst/>
                <a:latin typeface="+mn-lt"/>
                <a:ea typeface="+mn-ea"/>
                <a:cs typeface="+mn-cs"/>
              </a:rPr>
              <a:t>Content</a:t>
            </a:r>
            <a:r>
              <a:rPr lang="en-US" sz="1200" kern="1200" dirty="0" smtClean="0">
                <a:solidFill>
                  <a:schemeClr val="tx1"/>
                </a:solidFill>
                <a:effectLst/>
                <a:latin typeface="+mn-lt"/>
                <a:ea typeface="+mn-ea"/>
                <a:cs typeface="+mn-cs"/>
              </a:rPr>
              <a:t> menu, choose </a:t>
            </a:r>
            <a:r>
              <a:rPr lang="en-US" sz="1200" b="1" kern="1200" dirty="0" smtClean="0">
                <a:solidFill>
                  <a:schemeClr val="tx1"/>
                </a:solidFill>
                <a:effectLst/>
                <a:latin typeface="+mn-lt"/>
                <a:ea typeface="+mn-ea"/>
                <a:cs typeface="+mn-cs"/>
              </a:rPr>
              <a:t>Dynamic Prototypes</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781081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Document Outline</a:t>
            </a:r>
            <a:r>
              <a:rPr lang="en-US" sz="1200" kern="1200" dirty="0" smtClean="0">
                <a:solidFill>
                  <a:schemeClr val="tx1"/>
                </a:solidFill>
                <a:effectLst/>
                <a:latin typeface="+mn-lt"/>
                <a:ea typeface="+mn-ea"/>
                <a:cs typeface="+mn-cs"/>
              </a:rPr>
              <a:t>, select </a:t>
            </a:r>
            <a:r>
              <a:rPr lang="en-US" sz="1200" b="1" kern="1200" dirty="0" smtClean="0">
                <a:solidFill>
                  <a:schemeClr val="tx1"/>
                </a:solidFill>
                <a:effectLst/>
                <a:latin typeface="+mn-lt"/>
                <a:ea typeface="+mn-ea"/>
                <a:cs typeface="+mn-cs"/>
              </a:rPr>
              <a:t>Table View Cell</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Attributes inspector </a:t>
            </a:r>
            <a:r>
              <a:rPr lang="en-US" sz="1200" kern="1200" dirty="0" smtClean="0">
                <a:solidFill>
                  <a:schemeClr val="tx1"/>
                </a:solidFill>
                <a:effectLst/>
                <a:latin typeface="+mn-lt"/>
                <a:ea typeface="+mn-ea"/>
                <a:cs typeface="+mn-cs"/>
              </a:rPr>
              <a:t>, next to </a:t>
            </a:r>
            <a:r>
              <a:rPr lang="en-US" sz="1200" b="1" kern="1200" dirty="0" smtClean="0">
                <a:solidFill>
                  <a:schemeClr val="tx1"/>
                </a:solidFill>
                <a:effectLst/>
                <a:latin typeface="+mn-lt"/>
                <a:ea typeface="+mn-ea"/>
                <a:cs typeface="+mn-cs"/>
              </a:rPr>
              <a:t>Identifier</a:t>
            </a:r>
            <a:r>
              <a:rPr lang="en-US" sz="1200" kern="1200" dirty="0" smtClean="0">
                <a:solidFill>
                  <a:schemeClr val="tx1"/>
                </a:solidFill>
                <a:effectLst/>
                <a:latin typeface="+mn-lt"/>
                <a:ea typeface="+mn-ea"/>
                <a:cs typeface="+mn-cs"/>
              </a:rPr>
              <a:t>, type </a:t>
            </a:r>
            <a:r>
              <a:rPr lang="en-US" sz="1200" b="1" kern="1200" dirty="0" err="1" smtClean="0">
                <a:solidFill>
                  <a:schemeClr val="tx1"/>
                </a:solidFill>
                <a:effectLst/>
                <a:latin typeface="+mn-lt"/>
                <a:ea typeface="+mn-ea"/>
                <a:cs typeface="+mn-cs"/>
              </a:rPr>
              <a:t>bandCell</a:t>
            </a:r>
            <a:r>
              <a:rPr lang="en-US" sz="1200" kern="1200" dirty="0" smtClean="0">
                <a:solidFill>
                  <a:schemeClr val="tx1"/>
                </a:solidFill>
                <a:effectLst/>
                <a:latin typeface="+mn-lt"/>
                <a:ea typeface="+mn-ea"/>
                <a:cs typeface="+mn-cs"/>
              </a:rPr>
              <a:t> and hit </a:t>
            </a:r>
            <a:r>
              <a:rPr lang="en-US" sz="1200" b="1" kern="1200" dirty="0" smtClean="0">
                <a:solidFill>
                  <a:schemeClr val="tx1"/>
                </a:solidFill>
                <a:effectLst/>
                <a:latin typeface="+mn-lt"/>
                <a:ea typeface="+mn-ea"/>
                <a:cs typeface="+mn-cs"/>
              </a:rPr>
              <a:t>Return</a:t>
            </a:r>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This defines a name we can use to programmatically refer to this later.</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1863472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Creating a Class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need to create a new class that we can customize to populate the cells dynamically.</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In the Project Navigator, select </a:t>
            </a:r>
            <a:r>
              <a:rPr lang="en-US" sz="1200" b="1" kern="1200" dirty="0" err="1" smtClean="0">
                <a:solidFill>
                  <a:schemeClr val="tx1"/>
                </a:solidFill>
                <a:effectLst/>
                <a:latin typeface="+mn-lt"/>
                <a:ea typeface="+mn-ea"/>
                <a:cs typeface="+mn-cs"/>
              </a:rPr>
              <a:t>ViewController.swift</a:t>
            </a:r>
            <a:r>
              <a:rPr lang="en-US" sz="1200" kern="1200" dirty="0" smtClean="0">
                <a:solidFill>
                  <a:schemeClr val="tx1"/>
                </a:solidFill>
                <a:effectLst/>
                <a:latin typeface="+mn-lt"/>
                <a:ea typeface="+mn-ea"/>
                <a:cs typeface="+mn-cs"/>
              </a:rPr>
              <a:t>. (We want the file to be added after this file, that’s why we had you select it.)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Go to </a:t>
            </a:r>
            <a:r>
              <a:rPr lang="en-US" sz="1200" b="1" kern="1200" dirty="0" smtClean="0">
                <a:solidFill>
                  <a:schemeClr val="tx1"/>
                </a:solidFill>
                <a:effectLst/>
                <a:latin typeface="+mn-lt"/>
                <a:ea typeface="+mn-ea"/>
                <a:cs typeface="+mn-cs"/>
              </a:rPr>
              <a:t>File &gt; New &gt; File</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On the left, under </a:t>
            </a:r>
            <a:r>
              <a:rPr lang="en-US" sz="1200" b="1" kern="1200" dirty="0"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make sure </a:t>
            </a:r>
            <a:r>
              <a:rPr lang="en-US" sz="1200" b="1" kern="1200" dirty="0" smtClean="0">
                <a:solidFill>
                  <a:schemeClr val="tx1"/>
                </a:solidFill>
                <a:effectLst/>
                <a:latin typeface="+mn-lt"/>
                <a:ea typeface="+mn-ea"/>
                <a:cs typeface="+mn-cs"/>
              </a:rPr>
              <a:t>Source</a:t>
            </a:r>
            <a:r>
              <a:rPr lang="en-US" sz="1200" kern="1200" dirty="0" smtClean="0">
                <a:solidFill>
                  <a:schemeClr val="tx1"/>
                </a:solidFill>
                <a:effectLst/>
                <a:latin typeface="+mn-lt"/>
                <a:ea typeface="+mn-ea"/>
                <a:cs typeface="+mn-cs"/>
              </a:rPr>
              <a:t> is selected.</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Double–click </a:t>
            </a:r>
            <a:r>
              <a:rPr lang="en-US" sz="1200" b="1" kern="1200" dirty="0" smtClean="0">
                <a:solidFill>
                  <a:schemeClr val="tx1"/>
                </a:solidFill>
                <a:effectLst/>
                <a:latin typeface="+mn-lt"/>
                <a:ea typeface="+mn-ea"/>
                <a:cs typeface="+mn-cs"/>
              </a:rPr>
              <a:t>Cocoa Touch Class</a:t>
            </a:r>
            <a:r>
              <a:rPr lang="en-US" sz="1200" kern="1200" dirty="0" smtClean="0">
                <a:solidFill>
                  <a:schemeClr val="tx1"/>
                </a:solidFill>
                <a:effectLst/>
                <a:latin typeface="+mn-lt"/>
                <a:ea typeface="+mn-ea"/>
                <a:cs typeface="+mn-cs"/>
              </a:rPr>
              <a:t> to choose it.</a:t>
            </a:r>
          </a:p>
          <a:p>
            <a:r>
              <a:rPr lang="en-US" sz="1200" kern="1200" dirty="0" smtClean="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1225462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From the </a:t>
            </a:r>
            <a:r>
              <a:rPr lang="en-US" sz="1200" b="1" kern="1200" dirty="0" smtClean="0">
                <a:solidFill>
                  <a:schemeClr val="tx1"/>
                </a:solidFill>
                <a:effectLst/>
                <a:latin typeface="+mn-lt"/>
                <a:ea typeface="+mn-ea"/>
                <a:cs typeface="+mn-cs"/>
              </a:rPr>
              <a:t>Subclass of</a:t>
            </a:r>
            <a:r>
              <a:rPr lang="en-US" sz="1200" kern="1200" dirty="0" smtClean="0">
                <a:solidFill>
                  <a:schemeClr val="tx1"/>
                </a:solidFill>
                <a:effectLst/>
                <a:latin typeface="+mn-lt"/>
                <a:ea typeface="+mn-ea"/>
                <a:cs typeface="+mn-cs"/>
              </a:rPr>
              <a:t> menu, choose </a:t>
            </a:r>
            <a:r>
              <a:rPr lang="en-US" sz="1200" b="1" kern="1200" dirty="0" err="1" smtClean="0">
                <a:solidFill>
                  <a:schemeClr val="tx1"/>
                </a:solidFill>
                <a:effectLst/>
                <a:latin typeface="+mn-lt"/>
                <a:ea typeface="+mn-ea"/>
                <a:cs typeface="+mn-cs"/>
              </a:rPr>
              <a:t>UITableViewController</a:t>
            </a:r>
            <a:r>
              <a:rPr lang="en-US" sz="1200" kern="1200" dirty="0" smtClean="0">
                <a:solidFill>
                  <a:schemeClr val="tx1"/>
                </a:solidFill>
                <a:effectLst/>
                <a:latin typeface="+mn-lt"/>
                <a:ea typeface="+mn-ea"/>
                <a:cs typeface="+mn-cs"/>
              </a:rPr>
              <a:t>. (Be careful to choose the </a:t>
            </a:r>
            <a:r>
              <a:rPr lang="en-US" sz="1200" kern="1200" dirty="0" err="1" smtClean="0">
                <a:solidFill>
                  <a:schemeClr val="tx1"/>
                </a:solidFill>
                <a:effectLst/>
                <a:latin typeface="+mn-lt"/>
                <a:ea typeface="+mn-ea"/>
                <a:cs typeface="+mn-cs"/>
              </a:rPr>
              <a:t>UI</a:t>
            </a:r>
            <a:r>
              <a:rPr lang="en-US" sz="1200" b="1" kern="1200" dirty="0" err="1" smtClean="0">
                <a:solidFill>
                  <a:schemeClr val="tx1"/>
                </a:solidFill>
                <a:effectLst/>
                <a:latin typeface="+mn-lt"/>
                <a:ea typeface="+mn-ea"/>
                <a:cs typeface="+mn-cs"/>
              </a:rPr>
              <a:t>Table</a:t>
            </a:r>
            <a:r>
              <a:rPr lang="en-US" sz="1200" kern="1200" dirty="0" err="1" smtClean="0">
                <a:solidFill>
                  <a:schemeClr val="tx1"/>
                </a:solidFill>
                <a:effectLst/>
                <a:latin typeface="+mn-lt"/>
                <a:ea typeface="+mn-ea"/>
                <a:cs typeface="+mn-cs"/>
              </a:rPr>
              <a:t>ViewController</a:t>
            </a:r>
            <a:r>
              <a:rPr lang="en-US" sz="1200" kern="1200" dirty="0" smtClean="0">
                <a:solidFill>
                  <a:schemeClr val="tx1"/>
                </a:solidFill>
                <a:effectLst/>
                <a:latin typeface="+mn-lt"/>
                <a:ea typeface="+mn-ea"/>
                <a:cs typeface="+mn-cs"/>
              </a:rPr>
              <a:t>, not the </a:t>
            </a:r>
            <a:r>
              <a:rPr lang="en-US" sz="1200" kern="1200" dirty="0" err="1" smtClean="0">
                <a:solidFill>
                  <a:schemeClr val="tx1"/>
                </a:solidFill>
                <a:effectLst/>
                <a:latin typeface="+mn-lt"/>
                <a:ea typeface="+mn-ea"/>
                <a:cs typeface="+mn-cs"/>
              </a:rPr>
              <a:t>UIViewController</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Edit the name of the </a:t>
            </a:r>
            <a:r>
              <a:rPr lang="en-US" sz="1200" b="1" kern="1200" dirty="0" smtClean="0">
                <a:solidFill>
                  <a:schemeClr val="tx1"/>
                </a:solidFill>
                <a:effectLst/>
                <a:latin typeface="+mn-lt"/>
                <a:ea typeface="+mn-ea"/>
                <a:cs typeface="+mn-cs"/>
              </a:rPr>
              <a:t>Class</a:t>
            </a:r>
            <a:r>
              <a:rPr lang="en-US" sz="1200" kern="1200" dirty="0" smtClean="0">
                <a:solidFill>
                  <a:schemeClr val="tx1"/>
                </a:solidFill>
                <a:effectLst/>
                <a:latin typeface="+mn-lt"/>
                <a:ea typeface="+mn-ea"/>
                <a:cs typeface="+mn-cs"/>
              </a:rPr>
              <a:t> to be: </a:t>
            </a:r>
            <a:r>
              <a:rPr lang="en-US" sz="1200" b="1" kern="1200" dirty="0" err="1" smtClean="0">
                <a:solidFill>
                  <a:schemeClr val="tx1"/>
                </a:solidFill>
                <a:effectLst/>
                <a:latin typeface="+mn-lt"/>
                <a:ea typeface="+mn-ea"/>
                <a:cs typeface="+mn-cs"/>
              </a:rPr>
              <a:t>BandsTableViewController</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NOTE: </a:t>
            </a:r>
            <a:r>
              <a:rPr lang="en-US" sz="1200" kern="1200" dirty="0" err="1" smtClean="0">
                <a:solidFill>
                  <a:schemeClr val="tx1"/>
                </a:solidFill>
                <a:effectLst/>
                <a:latin typeface="+mn-lt"/>
                <a:ea typeface="+mn-ea"/>
                <a:cs typeface="+mn-cs"/>
              </a:rPr>
              <a:t>UITableViewController</a:t>
            </a:r>
            <a:r>
              <a:rPr lang="en-US" sz="1200" kern="1200" dirty="0" smtClean="0">
                <a:solidFill>
                  <a:schemeClr val="tx1"/>
                </a:solidFill>
                <a:effectLst/>
                <a:latin typeface="+mn-lt"/>
                <a:ea typeface="+mn-ea"/>
                <a:cs typeface="+mn-cs"/>
              </a:rPr>
              <a:t> is the object we are currently using on the storyboard. </a:t>
            </a:r>
          </a:p>
          <a:p>
            <a:r>
              <a:rPr lang="en-US" sz="1200" kern="1200" dirty="0" smtClean="0">
                <a:solidFill>
                  <a:schemeClr val="tx1"/>
                </a:solidFill>
                <a:effectLst/>
                <a:latin typeface="+mn-lt"/>
                <a:ea typeface="+mn-ea"/>
                <a:cs typeface="+mn-cs"/>
              </a:rPr>
              <a:t>By making our class a subclass of the </a:t>
            </a:r>
            <a:r>
              <a:rPr lang="en-US" sz="1200" kern="1200" dirty="0" err="1" smtClean="0">
                <a:solidFill>
                  <a:schemeClr val="tx1"/>
                </a:solidFill>
                <a:effectLst/>
                <a:latin typeface="+mn-lt"/>
                <a:ea typeface="+mn-ea"/>
                <a:cs typeface="+mn-cs"/>
              </a:rPr>
              <a:t>UITableViewController</a:t>
            </a:r>
            <a:r>
              <a:rPr lang="en-US" sz="1200" kern="1200" dirty="0" smtClean="0">
                <a:solidFill>
                  <a:schemeClr val="tx1"/>
                </a:solidFill>
                <a:effectLst/>
                <a:latin typeface="+mn-lt"/>
                <a:ea typeface="+mn-ea"/>
                <a:cs typeface="+mn-cs"/>
              </a:rPr>
              <a:t>, it will have all the functionality it currently has, plus any additional functionality we add in the code to this new </a:t>
            </a:r>
            <a:r>
              <a:rPr lang="en-US" sz="1200" kern="1200" dirty="0" err="1" smtClean="0">
                <a:solidFill>
                  <a:schemeClr val="tx1"/>
                </a:solidFill>
                <a:effectLst/>
                <a:latin typeface="+mn-lt"/>
                <a:ea typeface="+mn-ea"/>
                <a:cs typeface="+mn-cs"/>
              </a:rPr>
              <a:t>BandsTableViewController</a:t>
            </a:r>
            <a:r>
              <a:rPr lang="en-US" sz="1200" kern="1200" dirty="0" smtClean="0">
                <a:solidFill>
                  <a:schemeClr val="tx1"/>
                </a:solidFill>
                <a:effectLst/>
                <a:latin typeface="+mn-lt"/>
                <a:ea typeface="+mn-ea"/>
                <a:cs typeface="+mn-cs"/>
              </a:rPr>
              <a:t> class.</a:t>
            </a:r>
          </a:p>
          <a:p>
            <a:r>
              <a:rPr lang="en-US" sz="1200" kern="1200" dirty="0" smtClean="0">
                <a:solidFill>
                  <a:schemeClr val="tx1"/>
                </a:solidFill>
                <a:effectLst/>
                <a:latin typeface="+mn-lt"/>
                <a:ea typeface="+mn-ea"/>
                <a:cs typeface="+mn-cs"/>
              </a:rPr>
              <a:t> </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361701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A29A4-78C8-47AB-BA06-22CB45938951}" type="datetime1">
              <a:rPr lang="en-US" smtClean="0"/>
              <a:t>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74B5B-21A0-4192-BF4C-38187F1A68D8}" type="datetime1">
              <a:rPr lang="en-US" smtClean="0"/>
              <a:t>2/6/17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B5CF7C-B333-48E1-A4A6-83A3C8B73AC0}" type="datetime1">
              <a:rPr lang="en-US" smtClean="0"/>
              <a:t>2/6/17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320762-5CBF-4210-AB54-376B091119F8}" type="datetime1">
              <a:rPr lang="en-US" smtClean="0"/>
              <a:t>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0DB371-BF5F-4058-A212-1A908E4D2674}" type="datetime1">
              <a:rPr lang="en-US" smtClean="0"/>
              <a:t>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fld id="{60A4083B-90AA-48CF-BAD5-00AA24D7F288}" type="datetime1">
              <a:rPr lang="en-US" smtClean="0"/>
              <a:t>2/6/17</a:t>
            </a:fld>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F5BAF629-ECA2-4CF3-B790-9D9BDED98269}" type="datetime1">
              <a:rPr lang="en-US" smtClean="0"/>
              <a:t>2/6/17</a:t>
            </a:fld>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en-US" smtClean="0"/>
              <a:t>2/6/17</a:t>
            </a:fld>
            <a:endParaRPr lang="en-US"/>
          </a:p>
        </p:txBody>
      </p: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iOS Swift apps</a:t>
            </a:r>
            <a:endParaRPr lang="en-US" dirty="0"/>
          </a:p>
        </p:txBody>
      </p:sp>
      <p:sp>
        <p:nvSpPr>
          <p:cNvPr id="3" name="Subtitle 2"/>
          <p:cNvSpPr>
            <a:spLocks noGrp="1"/>
          </p:cNvSpPr>
          <p:nvPr>
            <p:ph type="subTitle" idx="1"/>
          </p:nvPr>
        </p:nvSpPr>
        <p:spPr/>
        <p:txBody>
          <a:bodyPr>
            <a:normAutofit fontScale="85000" lnSpcReduction="20000"/>
          </a:bodyPr>
          <a:lstStyle/>
          <a:p>
            <a:r>
              <a:rPr lang="en-US" dirty="0"/>
              <a:t>5030-201720_MCS5993_M: 5030-Topics in Computer </a:t>
            </a:r>
            <a:r>
              <a:rPr lang="en-US" dirty="0" smtClean="0"/>
              <a:t>Science</a:t>
            </a:r>
          </a:p>
          <a:p>
            <a:r>
              <a:rPr lang="en-US" dirty="0"/>
              <a:t>5031-201720_MCS4993_M: 5031-Topics in MA/CS</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5024" y="663956"/>
            <a:ext cx="10058400" cy="4922013"/>
          </a:xfrm>
          <a:prstGeom prst="rect">
            <a:avLst/>
          </a:prstGeom>
        </p:spPr>
      </p:pic>
    </p:spTree>
    <p:extLst>
      <p:ext uri="{BB962C8B-B14F-4D97-AF65-F5344CB8AC3E}">
        <p14:creationId xmlns:p14="http://schemas.microsoft.com/office/powerpoint/2010/main" val="92485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456" y="335280"/>
            <a:ext cx="11698930" cy="5407152"/>
          </a:xfrm>
          <a:prstGeom prst="rect">
            <a:avLst/>
          </a:prstGeom>
        </p:spPr>
      </p:pic>
    </p:spTree>
    <p:extLst>
      <p:ext uri="{BB962C8B-B14F-4D97-AF65-F5344CB8AC3E}">
        <p14:creationId xmlns:p14="http://schemas.microsoft.com/office/powerpoint/2010/main" val="50353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56816" y="1828800"/>
            <a:ext cx="10094976" cy="1754326"/>
          </a:xfrm>
          <a:prstGeom prst="rect">
            <a:avLst/>
          </a:prstGeom>
          <a:noFill/>
        </p:spPr>
        <p:txBody>
          <a:bodyPr wrap="square" rtlCol="0">
            <a:spAutoFit/>
          </a:bodyPr>
          <a:lstStyle/>
          <a:p>
            <a:r>
              <a:rPr lang="en-US" dirty="0"/>
              <a:t>class </a:t>
            </a:r>
            <a:r>
              <a:rPr lang="en-US" dirty="0" err="1"/>
              <a:t>BandsTableViewController</a:t>
            </a:r>
            <a:r>
              <a:rPr lang="en-US" dirty="0"/>
              <a:t>: </a:t>
            </a:r>
            <a:r>
              <a:rPr lang="en-US" dirty="0" err="1"/>
              <a:t>UITableViewController</a:t>
            </a:r>
            <a:r>
              <a:rPr lang="en-US" dirty="0"/>
              <a:t> {</a:t>
            </a:r>
          </a:p>
          <a:p>
            <a:r>
              <a:rPr lang="en-US" dirty="0"/>
              <a:t> </a:t>
            </a:r>
          </a:p>
          <a:p>
            <a:r>
              <a:rPr lang="en-US" b="1" dirty="0" smtClean="0"/>
              <a:t>	let </a:t>
            </a:r>
            <a:r>
              <a:rPr lang="en-US" b="1" dirty="0" err="1"/>
              <a:t>bandTitles</a:t>
            </a:r>
            <a:r>
              <a:rPr lang="en-US" b="1" dirty="0"/>
              <a:t> = ["Nicole Atkins", "Ambulance LTD", "</a:t>
            </a:r>
            <a:r>
              <a:rPr lang="en-US" b="1" dirty="0" err="1"/>
              <a:t>Sleepies</a:t>
            </a:r>
            <a:r>
              <a:rPr lang="en-US" b="1" dirty="0"/>
              <a:t>", "Black Angels"]</a:t>
            </a:r>
            <a:endParaRPr lang="en-US" dirty="0"/>
          </a:p>
          <a:p>
            <a:r>
              <a:rPr lang="en-US" dirty="0"/>
              <a:t> </a:t>
            </a:r>
          </a:p>
          <a:p>
            <a:r>
              <a:rPr lang="en-US" dirty="0" smtClean="0"/>
              <a:t>	override </a:t>
            </a:r>
            <a:r>
              <a:rPr lang="en-US" dirty="0" err="1"/>
              <a:t>func</a:t>
            </a:r>
            <a:r>
              <a:rPr lang="en-US" dirty="0"/>
              <a:t> </a:t>
            </a:r>
            <a:r>
              <a:rPr lang="en-US" dirty="0" err="1"/>
              <a:t>viewDidLoad</a:t>
            </a:r>
            <a:r>
              <a:rPr lang="en-US" dirty="0"/>
              <a:t>() {</a:t>
            </a:r>
          </a:p>
          <a:p>
            <a:endParaRPr lang="en-US" dirty="0"/>
          </a:p>
        </p:txBody>
      </p:sp>
    </p:spTree>
    <p:extLst>
      <p:ext uri="{BB962C8B-B14F-4D97-AF65-F5344CB8AC3E}">
        <p14:creationId xmlns:p14="http://schemas.microsoft.com/office/powerpoint/2010/main" val="162154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0896" y="1828800"/>
            <a:ext cx="11740896" cy="2031325"/>
          </a:xfrm>
          <a:prstGeom prst="rect">
            <a:avLst/>
          </a:prstGeom>
          <a:noFill/>
        </p:spPr>
        <p:txBody>
          <a:bodyPr wrap="square" rtlCol="0">
            <a:spAutoFit/>
          </a:bodyPr>
          <a:lstStyle/>
          <a:p>
            <a:r>
              <a:rPr lang="en-US" dirty="0"/>
              <a:t>let </a:t>
            </a:r>
            <a:r>
              <a:rPr lang="en-US" dirty="0" err="1"/>
              <a:t>bandTitles</a:t>
            </a:r>
            <a:r>
              <a:rPr lang="en-US" dirty="0"/>
              <a:t> = ["Nicole Atkins", "Ambulance LTD", "</a:t>
            </a:r>
            <a:r>
              <a:rPr lang="en-US" dirty="0" err="1"/>
              <a:t>Sleepies</a:t>
            </a:r>
            <a:r>
              <a:rPr lang="en-US" dirty="0"/>
              <a:t>", "Black Angels"] </a:t>
            </a:r>
            <a:endParaRPr lang="en-US" dirty="0" smtClean="0"/>
          </a:p>
          <a:p>
            <a:r>
              <a:rPr lang="en-US" b="1" dirty="0" smtClean="0"/>
              <a:t>let </a:t>
            </a:r>
            <a:r>
              <a:rPr lang="en-US" b="1" dirty="0" err="1"/>
              <a:t>bandSubTitles</a:t>
            </a:r>
            <a:r>
              <a:rPr lang="en-US" b="1" dirty="0"/>
              <a:t> = ["Tue 5/1", "Fri 5/4", "Sat 5/5", "Sun 5/6",]</a:t>
            </a:r>
            <a:endParaRPr lang="en-US" dirty="0"/>
          </a:p>
          <a:p>
            <a:r>
              <a:rPr lang="en-US" b="1" dirty="0"/>
              <a:t>let </a:t>
            </a:r>
            <a:r>
              <a:rPr lang="en-US" b="1" dirty="0" err="1"/>
              <a:t>bandImageNames</a:t>
            </a:r>
            <a:r>
              <a:rPr lang="en-US" b="1" dirty="0"/>
              <a:t> = ["thumb-</a:t>
            </a:r>
            <a:r>
              <a:rPr lang="en-US" b="1" dirty="0" err="1"/>
              <a:t>nicole</a:t>
            </a:r>
            <a:r>
              <a:rPr lang="en-US" b="1" dirty="0"/>
              <a:t>-</a:t>
            </a:r>
            <a:r>
              <a:rPr lang="en-US" b="1" dirty="0" err="1"/>
              <a:t>atkins.png</a:t>
            </a:r>
            <a:r>
              <a:rPr lang="en-US" b="1" dirty="0"/>
              <a:t>", "thumb-ambulance-</a:t>
            </a:r>
            <a:r>
              <a:rPr lang="en-US" b="1" dirty="0" err="1"/>
              <a:t>ltd.png</a:t>
            </a:r>
            <a:r>
              <a:rPr lang="en-US" b="1" dirty="0"/>
              <a:t>", "thumb-</a:t>
            </a:r>
            <a:r>
              <a:rPr lang="en-US" b="1" dirty="0" err="1"/>
              <a:t>sleepies.png</a:t>
            </a:r>
            <a:r>
              <a:rPr lang="en-US" b="1" dirty="0"/>
              <a:t>", "thumb-black-</a:t>
            </a:r>
            <a:r>
              <a:rPr lang="en-US" b="1" dirty="0" err="1"/>
              <a:t>angels.png</a:t>
            </a:r>
            <a:r>
              <a:rPr lang="en-US" b="1" dirty="0"/>
              <a:t>"]</a:t>
            </a:r>
            <a:endParaRPr lang="en-US" dirty="0"/>
          </a:p>
          <a:p>
            <a:r>
              <a:rPr lang="en-US" dirty="0"/>
              <a:t> </a:t>
            </a:r>
          </a:p>
          <a:p>
            <a:r>
              <a:rPr lang="en-US" dirty="0"/>
              <a:t>override </a:t>
            </a:r>
            <a:r>
              <a:rPr lang="en-US" dirty="0" err="1"/>
              <a:t>func</a:t>
            </a:r>
            <a:r>
              <a:rPr lang="en-US" dirty="0"/>
              <a:t> </a:t>
            </a:r>
            <a:r>
              <a:rPr lang="en-US" dirty="0" err="1"/>
              <a:t>viewDidLoad</a:t>
            </a:r>
            <a:r>
              <a:rPr lang="en-US" dirty="0"/>
              <a:t>() {</a:t>
            </a:r>
          </a:p>
          <a:p>
            <a:endParaRPr lang="en-US" dirty="0"/>
          </a:p>
        </p:txBody>
      </p:sp>
    </p:spTree>
    <p:extLst>
      <p:ext uri="{BB962C8B-B14F-4D97-AF65-F5344CB8AC3E}">
        <p14:creationId xmlns:p14="http://schemas.microsoft.com/office/powerpoint/2010/main" val="83263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0896" y="1828800"/>
            <a:ext cx="11740896" cy="1754326"/>
          </a:xfrm>
          <a:prstGeom prst="rect">
            <a:avLst/>
          </a:prstGeom>
          <a:noFill/>
        </p:spPr>
        <p:txBody>
          <a:bodyPr wrap="square" rtlCol="0">
            <a:spAutoFit/>
          </a:bodyPr>
          <a:lstStyle/>
          <a:p>
            <a:pPr lvl="1"/>
            <a:r>
              <a:rPr lang="en-US" b="1" dirty="0" err="1"/>
              <a:t>numberOfSectionsInTableView</a:t>
            </a:r>
            <a:r>
              <a:rPr lang="en-US" b="1" dirty="0"/>
              <a:t>: </a:t>
            </a:r>
            <a:r>
              <a:rPr lang="en-US" dirty="0"/>
              <a:t>(around line 34)</a:t>
            </a:r>
          </a:p>
          <a:p>
            <a:r>
              <a:rPr lang="en-US" dirty="0"/>
              <a:t> </a:t>
            </a:r>
          </a:p>
          <a:p>
            <a:pPr lvl="1"/>
            <a:r>
              <a:rPr lang="en-US" b="1" dirty="0" err="1"/>
              <a:t>numberOfRowsInSection</a:t>
            </a:r>
            <a:r>
              <a:rPr lang="en-US" b="1" dirty="0"/>
              <a:t>: </a:t>
            </a:r>
            <a:r>
              <a:rPr lang="en-US" dirty="0"/>
              <a:t>(around line 39)</a:t>
            </a:r>
          </a:p>
          <a:p>
            <a:r>
              <a:rPr lang="en-US" dirty="0"/>
              <a:t> </a:t>
            </a:r>
          </a:p>
          <a:p>
            <a:pPr lvl="1"/>
            <a:r>
              <a:rPr lang="en-US" b="1" dirty="0" err="1"/>
              <a:t>cellForRowAtIndexPath</a:t>
            </a:r>
            <a:r>
              <a:rPr lang="en-US" b="1" dirty="0"/>
              <a:t>: </a:t>
            </a:r>
            <a:r>
              <a:rPr lang="en-US" dirty="0"/>
              <a:t>(around line 45)</a:t>
            </a:r>
          </a:p>
          <a:p>
            <a:endParaRPr lang="en-US" dirty="0"/>
          </a:p>
        </p:txBody>
      </p:sp>
    </p:spTree>
    <p:extLst>
      <p:ext uri="{BB962C8B-B14F-4D97-AF65-F5344CB8AC3E}">
        <p14:creationId xmlns:p14="http://schemas.microsoft.com/office/powerpoint/2010/main" val="1464620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75104" y="1645920"/>
            <a:ext cx="8887968" cy="2308324"/>
          </a:xfrm>
          <a:prstGeom prst="rect">
            <a:avLst/>
          </a:prstGeom>
          <a:noFill/>
        </p:spPr>
        <p:txBody>
          <a:bodyPr wrap="square" rtlCol="0">
            <a:spAutoFit/>
          </a:bodyPr>
          <a:lstStyle/>
          <a:p>
            <a:r>
              <a:rPr lang="en-US" dirty="0"/>
              <a:t>override </a:t>
            </a:r>
            <a:r>
              <a:rPr lang="en-US" dirty="0" err="1"/>
              <a:t>func</a:t>
            </a:r>
            <a:r>
              <a:rPr lang="en-US" dirty="0"/>
              <a:t> </a:t>
            </a:r>
            <a:r>
              <a:rPr lang="en-US" dirty="0" err="1"/>
              <a:t>numberOfSectionsInTableView</a:t>
            </a:r>
            <a:r>
              <a:rPr lang="en-US" dirty="0"/>
              <a:t>(</a:t>
            </a:r>
            <a:r>
              <a:rPr lang="en-US" dirty="0" err="1"/>
              <a:t>tableView</a:t>
            </a:r>
            <a:r>
              <a:rPr lang="en-US" dirty="0"/>
              <a:t>: </a:t>
            </a:r>
            <a:r>
              <a:rPr lang="en-US" dirty="0" err="1"/>
              <a:t>UITableView</a:t>
            </a:r>
            <a:r>
              <a:rPr lang="en-US" dirty="0"/>
              <a:t>) -&gt; </a:t>
            </a:r>
            <a:r>
              <a:rPr lang="en-US" dirty="0" err="1"/>
              <a:t>Int</a:t>
            </a:r>
            <a:r>
              <a:rPr lang="en-US" dirty="0"/>
              <a:t> {</a:t>
            </a:r>
            <a:endParaRPr lang="en-US" sz="2000" dirty="0"/>
          </a:p>
          <a:p>
            <a:r>
              <a:rPr lang="en-US" dirty="0"/>
              <a:t> </a:t>
            </a:r>
          </a:p>
          <a:p>
            <a:pPr lvl="2"/>
            <a:r>
              <a:rPr lang="en-US" dirty="0"/>
              <a:t>#warning Incomplete implementation, return the number of sections</a:t>
            </a:r>
            <a:endParaRPr lang="en-US" sz="2000" dirty="0"/>
          </a:p>
          <a:p>
            <a:r>
              <a:rPr lang="en-US" dirty="0"/>
              <a:t> </a:t>
            </a:r>
          </a:p>
          <a:p>
            <a:r>
              <a:rPr lang="en-US" b="1" dirty="0" smtClean="0"/>
              <a:t>	return </a:t>
            </a:r>
            <a:r>
              <a:rPr lang="en-US" b="1" dirty="0"/>
              <a:t>1</a:t>
            </a:r>
            <a:endParaRPr lang="en-US" sz="2000" b="1" dirty="0"/>
          </a:p>
          <a:p>
            <a:r>
              <a:rPr lang="en-US" dirty="0"/>
              <a:t> </a:t>
            </a:r>
          </a:p>
          <a:p>
            <a:r>
              <a:rPr lang="en-US" dirty="0"/>
              <a:t>}</a:t>
            </a:r>
            <a:endParaRPr lang="en-US" sz="2000" dirty="0"/>
          </a:p>
          <a:p>
            <a:endParaRPr lang="en-US" dirty="0"/>
          </a:p>
        </p:txBody>
      </p:sp>
    </p:spTree>
    <p:extLst>
      <p:ext uri="{BB962C8B-B14F-4D97-AF65-F5344CB8AC3E}">
        <p14:creationId xmlns:p14="http://schemas.microsoft.com/office/powerpoint/2010/main" val="124411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7280" y="1645920"/>
            <a:ext cx="9765792" cy="1477328"/>
          </a:xfrm>
          <a:prstGeom prst="rect">
            <a:avLst/>
          </a:prstGeom>
          <a:noFill/>
        </p:spPr>
        <p:txBody>
          <a:bodyPr wrap="square" rtlCol="0">
            <a:spAutoFit/>
          </a:bodyPr>
          <a:lstStyle/>
          <a:p>
            <a:r>
              <a:rPr lang="en-US" dirty="0"/>
              <a:t>override </a:t>
            </a:r>
            <a:r>
              <a:rPr lang="en-US" dirty="0" err="1"/>
              <a:t>func</a:t>
            </a:r>
            <a:r>
              <a:rPr lang="en-US" dirty="0"/>
              <a:t> </a:t>
            </a:r>
            <a:r>
              <a:rPr lang="en-US" dirty="0" err="1"/>
              <a:t>tableView</a:t>
            </a:r>
            <a:r>
              <a:rPr lang="en-US" dirty="0"/>
              <a:t>(</a:t>
            </a:r>
            <a:r>
              <a:rPr lang="en-US" dirty="0" err="1"/>
              <a:t>tableView</a:t>
            </a:r>
            <a:r>
              <a:rPr lang="en-US" dirty="0"/>
              <a:t>: </a:t>
            </a:r>
            <a:r>
              <a:rPr lang="en-US" dirty="0" err="1"/>
              <a:t>UITableView</a:t>
            </a:r>
            <a:r>
              <a:rPr lang="en-US" dirty="0"/>
              <a:t>, </a:t>
            </a:r>
            <a:r>
              <a:rPr lang="en-US" dirty="0" err="1"/>
              <a:t>numberOfRowsInSection</a:t>
            </a:r>
            <a:r>
              <a:rPr lang="en-US" dirty="0"/>
              <a:t> section: </a:t>
            </a:r>
            <a:r>
              <a:rPr lang="en-US" dirty="0" err="1"/>
              <a:t>Int</a:t>
            </a:r>
            <a:r>
              <a:rPr lang="en-US" dirty="0"/>
              <a:t>) -&gt; </a:t>
            </a:r>
            <a:r>
              <a:rPr lang="en-US" dirty="0" err="1"/>
              <a:t>Int</a:t>
            </a:r>
            <a:r>
              <a:rPr lang="en-US" dirty="0"/>
              <a:t> {</a:t>
            </a:r>
          </a:p>
          <a:p>
            <a:r>
              <a:rPr lang="en-US" dirty="0" smtClean="0"/>
              <a:t>	// </a:t>
            </a:r>
            <a:r>
              <a:rPr lang="en-US" dirty="0"/>
              <a:t>#warning Incomplete implementation, return the number of rows </a:t>
            </a:r>
            <a:endParaRPr lang="en-US" dirty="0" smtClean="0"/>
          </a:p>
          <a:p>
            <a:r>
              <a:rPr lang="en-US" dirty="0"/>
              <a:t>	</a:t>
            </a:r>
            <a:r>
              <a:rPr lang="en-US" dirty="0" smtClean="0"/>
              <a:t>return </a:t>
            </a:r>
            <a:r>
              <a:rPr lang="en-US" b="1" dirty="0" err="1"/>
              <a:t>bandTitles.count</a:t>
            </a:r>
            <a:endParaRPr lang="en-US" dirty="0"/>
          </a:p>
          <a:p>
            <a:r>
              <a:rPr lang="en-US" dirty="0"/>
              <a:t>}</a:t>
            </a:r>
          </a:p>
          <a:p>
            <a:endParaRPr lang="en-US" dirty="0"/>
          </a:p>
        </p:txBody>
      </p:sp>
    </p:spTree>
    <p:extLst>
      <p:ext uri="{BB962C8B-B14F-4D97-AF65-F5344CB8AC3E}">
        <p14:creationId xmlns:p14="http://schemas.microsoft.com/office/powerpoint/2010/main" val="159025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13232" y="1645920"/>
            <a:ext cx="11064240" cy="2893100"/>
          </a:xfrm>
          <a:prstGeom prst="rect">
            <a:avLst/>
          </a:prstGeom>
          <a:noFill/>
        </p:spPr>
        <p:txBody>
          <a:bodyPr wrap="square" rtlCol="0">
            <a:spAutoFit/>
          </a:bodyPr>
          <a:lstStyle/>
          <a:p>
            <a:endParaRPr lang="en-US" sz="2000" dirty="0"/>
          </a:p>
          <a:p>
            <a:r>
              <a:rPr lang="en-US" dirty="0"/>
              <a:t> override </a:t>
            </a:r>
            <a:r>
              <a:rPr lang="en-US" dirty="0" err="1"/>
              <a:t>func</a:t>
            </a:r>
            <a:r>
              <a:rPr lang="en-US" dirty="0"/>
              <a:t> </a:t>
            </a:r>
            <a:r>
              <a:rPr lang="en-US" dirty="0" err="1"/>
              <a:t>tableView</a:t>
            </a:r>
            <a:r>
              <a:rPr lang="en-US" dirty="0"/>
              <a:t>(_ </a:t>
            </a:r>
            <a:r>
              <a:rPr lang="en-US" dirty="0" err="1"/>
              <a:t>tableView</a:t>
            </a:r>
            <a:r>
              <a:rPr lang="en-US" dirty="0"/>
              <a:t>: </a:t>
            </a:r>
            <a:r>
              <a:rPr lang="en-US" dirty="0" err="1"/>
              <a:t>UITableView</a:t>
            </a:r>
            <a:r>
              <a:rPr lang="en-US" dirty="0"/>
              <a:t>, </a:t>
            </a:r>
            <a:r>
              <a:rPr lang="en-US" dirty="0" err="1"/>
              <a:t>cellForRowAt</a:t>
            </a:r>
            <a:r>
              <a:rPr lang="en-US" dirty="0"/>
              <a:t> </a:t>
            </a:r>
            <a:r>
              <a:rPr lang="en-US" dirty="0" err="1"/>
              <a:t>indexPath</a:t>
            </a:r>
            <a:r>
              <a:rPr lang="en-US" dirty="0"/>
              <a:t>: </a:t>
            </a:r>
            <a:r>
              <a:rPr lang="en-US" dirty="0" err="1"/>
              <a:t>IndexPath</a:t>
            </a:r>
            <a:r>
              <a:rPr lang="en-US" dirty="0"/>
              <a:t>) -&gt; </a:t>
            </a:r>
            <a:r>
              <a:rPr lang="en-US" dirty="0" err="1"/>
              <a:t>UITableViewCell</a:t>
            </a:r>
            <a:r>
              <a:rPr lang="en-US" dirty="0"/>
              <a:t> {</a:t>
            </a:r>
          </a:p>
          <a:p>
            <a:r>
              <a:rPr lang="en-US" dirty="0"/>
              <a:t>        let cell = </a:t>
            </a:r>
            <a:r>
              <a:rPr lang="en-US" dirty="0" err="1"/>
              <a:t>tableView.dequeueReusableCell</a:t>
            </a:r>
            <a:r>
              <a:rPr lang="en-US" dirty="0"/>
              <a:t>(</a:t>
            </a:r>
            <a:r>
              <a:rPr lang="en-US" dirty="0" err="1"/>
              <a:t>withIdentifier</a:t>
            </a:r>
            <a:r>
              <a:rPr lang="en-US" dirty="0"/>
              <a:t>: "</a:t>
            </a:r>
            <a:r>
              <a:rPr lang="en-US" dirty="0" err="1"/>
              <a:t>bandCell</a:t>
            </a:r>
            <a:r>
              <a:rPr lang="en-US" dirty="0"/>
              <a:t>", for: </a:t>
            </a:r>
            <a:r>
              <a:rPr lang="en-US" dirty="0" err="1"/>
              <a:t>indexPath</a:t>
            </a:r>
            <a:r>
              <a:rPr lang="en-US" dirty="0"/>
              <a:t>)</a:t>
            </a:r>
          </a:p>
          <a:p>
            <a:endParaRPr lang="en-US" dirty="0"/>
          </a:p>
          <a:p>
            <a:r>
              <a:rPr lang="en-US" dirty="0"/>
              <a:t>        // Configure the cell...</a:t>
            </a:r>
          </a:p>
          <a:p>
            <a:endParaRPr lang="en-US" dirty="0"/>
          </a:p>
          <a:p>
            <a:r>
              <a:rPr lang="mr-IN" dirty="0"/>
              <a:t>        </a:t>
            </a:r>
            <a:r>
              <a:rPr lang="mr-IN" dirty="0" err="1"/>
              <a:t>return</a:t>
            </a:r>
            <a:r>
              <a:rPr lang="mr-IN" dirty="0"/>
              <a:t> </a:t>
            </a:r>
            <a:r>
              <a:rPr lang="mr-IN" dirty="0" err="1" smtClean="0"/>
              <a:t>cell</a:t>
            </a:r>
            <a:endParaRPr lang="en-US" dirty="0" smtClean="0"/>
          </a:p>
          <a:p>
            <a:endParaRPr lang="mr-IN" dirty="0"/>
          </a:p>
          <a:p>
            <a:r>
              <a:rPr lang="mr-IN" dirty="0" smtClean="0"/>
              <a:t>}</a:t>
            </a:r>
            <a:r>
              <a:rPr lang="en-US" dirty="0" smtClean="0"/>
              <a:t> </a:t>
            </a:r>
            <a:endParaRPr lang="en-US" dirty="0"/>
          </a:p>
        </p:txBody>
      </p:sp>
    </p:spTree>
    <p:extLst>
      <p:ext uri="{BB962C8B-B14F-4D97-AF65-F5344CB8AC3E}">
        <p14:creationId xmlns:p14="http://schemas.microsoft.com/office/powerpoint/2010/main" val="451408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13232" y="1645920"/>
            <a:ext cx="11064240" cy="3447098"/>
          </a:xfrm>
          <a:prstGeom prst="rect">
            <a:avLst/>
          </a:prstGeom>
          <a:noFill/>
        </p:spPr>
        <p:txBody>
          <a:bodyPr wrap="square" rtlCol="0">
            <a:spAutoFit/>
          </a:bodyPr>
          <a:lstStyle/>
          <a:p>
            <a:endParaRPr lang="en-US" sz="2000" dirty="0"/>
          </a:p>
          <a:p>
            <a:r>
              <a:rPr lang="en-US" dirty="0"/>
              <a:t> override </a:t>
            </a:r>
            <a:r>
              <a:rPr lang="en-US" dirty="0" err="1"/>
              <a:t>func</a:t>
            </a:r>
            <a:r>
              <a:rPr lang="en-US" dirty="0"/>
              <a:t> </a:t>
            </a:r>
            <a:r>
              <a:rPr lang="en-US" dirty="0" err="1"/>
              <a:t>tableView</a:t>
            </a:r>
            <a:r>
              <a:rPr lang="en-US" dirty="0"/>
              <a:t>(_ </a:t>
            </a:r>
            <a:r>
              <a:rPr lang="en-US" dirty="0" err="1"/>
              <a:t>tableView</a:t>
            </a:r>
            <a:r>
              <a:rPr lang="en-US" dirty="0"/>
              <a:t>: </a:t>
            </a:r>
            <a:r>
              <a:rPr lang="en-US" dirty="0" err="1"/>
              <a:t>UITableView</a:t>
            </a:r>
            <a:r>
              <a:rPr lang="en-US" dirty="0"/>
              <a:t>, </a:t>
            </a:r>
            <a:r>
              <a:rPr lang="en-US" dirty="0" err="1"/>
              <a:t>cellForRowAt</a:t>
            </a:r>
            <a:r>
              <a:rPr lang="en-US" dirty="0"/>
              <a:t> </a:t>
            </a:r>
            <a:r>
              <a:rPr lang="en-US" dirty="0" err="1"/>
              <a:t>indexPath</a:t>
            </a:r>
            <a:r>
              <a:rPr lang="en-US" dirty="0"/>
              <a:t>: </a:t>
            </a:r>
            <a:r>
              <a:rPr lang="en-US" dirty="0" err="1"/>
              <a:t>IndexPath</a:t>
            </a:r>
            <a:r>
              <a:rPr lang="en-US" dirty="0"/>
              <a:t>) -&gt; </a:t>
            </a:r>
            <a:r>
              <a:rPr lang="en-US" dirty="0" err="1"/>
              <a:t>UITableViewCell</a:t>
            </a:r>
            <a:r>
              <a:rPr lang="en-US" dirty="0"/>
              <a:t> {</a:t>
            </a:r>
          </a:p>
          <a:p>
            <a:r>
              <a:rPr lang="en-US" dirty="0"/>
              <a:t>        </a:t>
            </a:r>
            <a:r>
              <a:rPr lang="en-US" dirty="0" smtClean="0"/>
              <a:t>	let </a:t>
            </a:r>
            <a:r>
              <a:rPr lang="en-US" dirty="0"/>
              <a:t>cell = </a:t>
            </a:r>
            <a:r>
              <a:rPr lang="en-US" dirty="0" err="1"/>
              <a:t>tableView.dequeueReusableCell</a:t>
            </a:r>
            <a:r>
              <a:rPr lang="en-US" dirty="0"/>
              <a:t>(</a:t>
            </a:r>
            <a:r>
              <a:rPr lang="en-US" dirty="0" err="1"/>
              <a:t>withIdentifier</a:t>
            </a:r>
            <a:r>
              <a:rPr lang="en-US" dirty="0"/>
              <a:t>: "</a:t>
            </a:r>
            <a:r>
              <a:rPr lang="en-US" dirty="0" err="1"/>
              <a:t>bandCell</a:t>
            </a:r>
            <a:r>
              <a:rPr lang="en-US" dirty="0"/>
              <a:t>", for: </a:t>
            </a:r>
            <a:r>
              <a:rPr lang="en-US" dirty="0" err="1"/>
              <a:t>indexPath</a:t>
            </a:r>
            <a:r>
              <a:rPr lang="en-US" dirty="0"/>
              <a:t>)</a:t>
            </a:r>
          </a:p>
          <a:p>
            <a:endParaRPr lang="en-US" dirty="0"/>
          </a:p>
          <a:p>
            <a:r>
              <a:rPr lang="en-US" dirty="0"/>
              <a:t>        </a:t>
            </a:r>
            <a:r>
              <a:rPr lang="en-US" dirty="0" smtClean="0"/>
              <a:t>	// </a:t>
            </a:r>
            <a:r>
              <a:rPr lang="en-US" dirty="0"/>
              <a:t>Configure the cell</a:t>
            </a:r>
            <a:r>
              <a:rPr lang="en-US" dirty="0" smtClean="0"/>
              <a:t>...</a:t>
            </a:r>
          </a:p>
          <a:p>
            <a:endParaRPr lang="en-US" dirty="0" smtClean="0"/>
          </a:p>
          <a:p>
            <a:r>
              <a:rPr lang="en-US" dirty="0"/>
              <a:t>	</a:t>
            </a:r>
            <a:r>
              <a:rPr lang="en-US" dirty="0" smtClean="0"/>
              <a:t>cell.</a:t>
            </a:r>
            <a:r>
              <a:rPr lang="en-US" dirty="0" err="1" smtClean="0"/>
              <a:t>textLabel</a:t>
            </a:r>
            <a:r>
              <a:rPr lang="en-US" dirty="0" smtClean="0"/>
              <a:t>?.text =</a:t>
            </a:r>
            <a:endParaRPr lang="en-US" dirty="0"/>
          </a:p>
          <a:p>
            <a:endParaRPr lang="en-US" dirty="0"/>
          </a:p>
          <a:p>
            <a:r>
              <a:rPr lang="mr-IN" dirty="0"/>
              <a:t>        </a:t>
            </a:r>
            <a:r>
              <a:rPr lang="mr-IN" dirty="0" err="1"/>
              <a:t>return</a:t>
            </a:r>
            <a:r>
              <a:rPr lang="mr-IN" dirty="0"/>
              <a:t> </a:t>
            </a:r>
            <a:r>
              <a:rPr lang="mr-IN" dirty="0" err="1" smtClean="0"/>
              <a:t>cell</a:t>
            </a:r>
            <a:endParaRPr lang="en-US" dirty="0" smtClean="0"/>
          </a:p>
          <a:p>
            <a:endParaRPr lang="mr-IN" dirty="0"/>
          </a:p>
          <a:p>
            <a:r>
              <a:rPr lang="mr-IN" dirty="0" smtClean="0"/>
              <a:t>}</a:t>
            </a:r>
            <a:r>
              <a:rPr lang="en-US" dirty="0" smtClean="0"/>
              <a:t> </a:t>
            </a:r>
            <a:endParaRPr lang="en-US" dirty="0"/>
          </a:p>
        </p:txBody>
      </p:sp>
    </p:spTree>
    <p:extLst>
      <p:ext uri="{BB962C8B-B14F-4D97-AF65-F5344CB8AC3E}">
        <p14:creationId xmlns:p14="http://schemas.microsoft.com/office/powerpoint/2010/main" val="137715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13232" y="1645920"/>
            <a:ext cx="11064240" cy="3447098"/>
          </a:xfrm>
          <a:prstGeom prst="rect">
            <a:avLst/>
          </a:prstGeom>
          <a:noFill/>
        </p:spPr>
        <p:txBody>
          <a:bodyPr wrap="square" rtlCol="0">
            <a:spAutoFit/>
          </a:bodyPr>
          <a:lstStyle/>
          <a:p>
            <a:endParaRPr lang="en-US" sz="2000" dirty="0"/>
          </a:p>
          <a:p>
            <a:r>
              <a:rPr lang="en-US" dirty="0"/>
              <a:t> override </a:t>
            </a:r>
            <a:r>
              <a:rPr lang="en-US" dirty="0" err="1"/>
              <a:t>func</a:t>
            </a:r>
            <a:r>
              <a:rPr lang="en-US" dirty="0"/>
              <a:t> </a:t>
            </a:r>
            <a:r>
              <a:rPr lang="en-US" dirty="0" err="1"/>
              <a:t>tableView</a:t>
            </a:r>
            <a:r>
              <a:rPr lang="en-US" dirty="0"/>
              <a:t>(_ </a:t>
            </a:r>
            <a:r>
              <a:rPr lang="en-US" dirty="0" err="1"/>
              <a:t>tableView</a:t>
            </a:r>
            <a:r>
              <a:rPr lang="en-US" dirty="0"/>
              <a:t>: </a:t>
            </a:r>
            <a:r>
              <a:rPr lang="en-US" dirty="0" err="1"/>
              <a:t>UITableView</a:t>
            </a:r>
            <a:r>
              <a:rPr lang="en-US" dirty="0"/>
              <a:t>, </a:t>
            </a:r>
            <a:r>
              <a:rPr lang="en-US" dirty="0" err="1"/>
              <a:t>cellForRowAt</a:t>
            </a:r>
            <a:r>
              <a:rPr lang="en-US" dirty="0"/>
              <a:t> </a:t>
            </a:r>
            <a:r>
              <a:rPr lang="en-US" dirty="0" err="1"/>
              <a:t>indexPath</a:t>
            </a:r>
            <a:r>
              <a:rPr lang="en-US" dirty="0"/>
              <a:t>: </a:t>
            </a:r>
            <a:r>
              <a:rPr lang="en-US" dirty="0" err="1"/>
              <a:t>IndexPath</a:t>
            </a:r>
            <a:r>
              <a:rPr lang="en-US" dirty="0"/>
              <a:t>) -&gt; </a:t>
            </a:r>
            <a:r>
              <a:rPr lang="en-US" dirty="0" err="1"/>
              <a:t>UITableViewCell</a:t>
            </a:r>
            <a:r>
              <a:rPr lang="en-US" dirty="0"/>
              <a:t> {</a:t>
            </a:r>
          </a:p>
          <a:p>
            <a:r>
              <a:rPr lang="en-US" dirty="0"/>
              <a:t>        </a:t>
            </a:r>
            <a:r>
              <a:rPr lang="en-US" dirty="0" smtClean="0"/>
              <a:t>	let </a:t>
            </a:r>
            <a:r>
              <a:rPr lang="en-US" dirty="0"/>
              <a:t>cell = </a:t>
            </a:r>
            <a:r>
              <a:rPr lang="en-US" dirty="0" err="1"/>
              <a:t>tableView.dequeueReusableCell</a:t>
            </a:r>
            <a:r>
              <a:rPr lang="en-US" dirty="0"/>
              <a:t>(</a:t>
            </a:r>
            <a:r>
              <a:rPr lang="en-US" dirty="0" err="1"/>
              <a:t>withIdentifier</a:t>
            </a:r>
            <a:r>
              <a:rPr lang="en-US" dirty="0"/>
              <a:t>: "</a:t>
            </a:r>
            <a:r>
              <a:rPr lang="en-US" dirty="0" err="1"/>
              <a:t>bandCell</a:t>
            </a:r>
            <a:r>
              <a:rPr lang="en-US" dirty="0"/>
              <a:t>", for: </a:t>
            </a:r>
            <a:r>
              <a:rPr lang="en-US" dirty="0" err="1"/>
              <a:t>indexPath</a:t>
            </a:r>
            <a:r>
              <a:rPr lang="en-US" dirty="0"/>
              <a:t>)</a:t>
            </a:r>
          </a:p>
          <a:p>
            <a:endParaRPr lang="en-US" dirty="0"/>
          </a:p>
          <a:p>
            <a:r>
              <a:rPr lang="en-US" dirty="0"/>
              <a:t>        </a:t>
            </a:r>
            <a:r>
              <a:rPr lang="en-US" dirty="0" smtClean="0"/>
              <a:t>	// </a:t>
            </a:r>
            <a:r>
              <a:rPr lang="en-US" dirty="0"/>
              <a:t>Configure the cell</a:t>
            </a:r>
            <a:r>
              <a:rPr lang="en-US" dirty="0" smtClean="0"/>
              <a:t>...</a:t>
            </a:r>
          </a:p>
          <a:p>
            <a:endParaRPr lang="en-US" dirty="0" smtClean="0"/>
          </a:p>
          <a:p>
            <a:r>
              <a:rPr lang="en-US" dirty="0"/>
              <a:t>	</a:t>
            </a:r>
            <a:r>
              <a:rPr lang="en-US" dirty="0" smtClean="0"/>
              <a:t>cell.</a:t>
            </a:r>
            <a:r>
              <a:rPr lang="en-US" dirty="0" err="1" smtClean="0"/>
              <a:t>textLabel</a:t>
            </a:r>
            <a:r>
              <a:rPr lang="en-US" dirty="0" smtClean="0"/>
              <a:t>?.text = </a:t>
            </a:r>
            <a:r>
              <a:rPr lang="en-US" b="1" dirty="0" err="1"/>
              <a:t>bandTitles</a:t>
            </a:r>
            <a:r>
              <a:rPr lang="en-US" b="1" dirty="0"/>
              <a:t>[</a:t>
            </a:r>
            <a:r>
              <a:rPr lang="en-US" b="1" dirty="0" err="1"/>
              <a:t>indexPath.row</a:t>
            </a:r>
            <a:r>
              <a:rPr lang="en-US" b="1" dirty="0"/>
              <a:t>]</a:t>
            </a:r>
            <a:r>
              <a:rPr lang="en-US" dirty="0"/>
              <a:t> </a:t>
            </a:r>
          </a:p>
          <a:p>
            <a:endParaRPr lang="en-US" dirty="0"/>
          </a:p>
          <a:p>
            <a:r>
              <a:rPr lang="mr-IN" dirty="0"/>
              <a:t>        </a:t>
            </a:r>
            <a:r>
              <a:rPr lang="mr-IN" dirty="0" err="1"/>
              <a:t>return</a:t>
            </a:r>
            <a:r>
              <a:rPr lang="mr-IN" dirty="0"/>
              <a:t> </a:t>
            </a:r>
            <a:r>
              <a:rPr lang="mr-IN" dirty="0" err="1" smtClean="0"/>
              <a:t>cell</a:t>
            </a:r>
            <a:endParaRPr lang="en-US" dirty="0" smtClean="0"/>
          </a:p>
          <a:p>
            <a:endParaRPr lang="mr-IN" dirty="0"/>
          </a:p>
          <a:p>
            <a:r>
              <a:rPr lang="mr-IN" dirty="0" smtClean="0"/>
              <a:t>}</a:t>
            </a:r>
            <a:r>
              <a:rPr lang="en-US" dirty="0" smtClean="0"/>
              <a:t> </a:t>
            </a:r>
            <a:endParaRPr lang="en-US" dirty="0"/>
          </a:p>
        </p:txBody>
      </p:sp>
    </p:spTree>
    <p:extLst>
      <p:ext uri="{BB962C8B-B14F-4D97-AF65-F5344CB8AC3E}">
        <p14:creationId xmlns:p14="http://schemas.microsoft.com/office/powerpoint/2010/main" val="118233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sz="2800" dirty="0" smtClean="0"/>
              <a:t>Chapter 3 and 4 from </a:t>
            </a:r>
            <a:r>
              <a:rPr lang="en-US" sz="2800" dirty="0" err="1" smtClean="0"/>
              <a:t>Nobledesktop</a:t>
            </a:r>
            <a:r>
              <a:rPr lang="en-US" sz="2800" dirty="0" smtClean="0"/>
              <a:t> book</a:t>
            </a:r>
          </a:p>
          <a:p>
            <a:r>
              <a:rPr lang="en-US" sz="2800" dirty="0" smtClean="0"/>
              <a:t>Assignments </a:t>
            </a:r>
            <a:r>
              <a:rPr lang="mr-IN" sz="2800" dirty="0" smtClean="0"/>
              <a:t>–</a:t>
            </a:r>
            <a:r>
              <a:rPr lang="en-US" sz="2800" dirty="0" smtClean="0"/>
              <a:t> Word Count, Features list</a:t>
            </a:r>
            <a:endParaRPr lang="en-US" sz="2800" dirty="0" smtClean="0"/>
          </a:p>
        </p:txBody>
      </p:sp>
    </p:spTree>
    <p:extLst>
      <p:ext uri="{BB962C8B-B14F-4D97-AF65-F5344CB8AC3E}">
        <p14:creationId xmlns:p14="http://schemas.microsoft.com/office/powerpoint/2010/main" val="132652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13232" y="1645920"/>
            <a:ext cx="11064240" cy="4001095"/>
          </a:xfrm>
          <a:prstGeom prst="rect">
            <a:avLst/>
          </a:prstGeom>
          <a:noFill/>
        </p:spPr>
        <p:txBody>
          <a:bodyPr wrap="square" rtlCol="0">
            <a:spAutoFit/>
          </a:bodyPr>
          <a:lstStyle/>
          <a:p>
            <a:endParaRPr lang="en-US" sz="2000" dirty="0"/>
          </a:p>
          <a:p>
            <a:r>
              <a:rPr lang="en-US" dirty="0"/>
              <a:t> override </a:t>
            </a:r>
            <a:r>
              <a:rPr lang="en-US" dirty="0" err="1"/>
              <a:t>func</a:t>
            </a:r>
            <a:r>
              <a:rPr lang="en-US" dirty="0"/>
              <a:t> </a:t>
            </a:r>
            <a:r>
              <a:rPr lang="en-US" dirty="0" err="1"/>
              <a:t>tableView</a:t>
            </a:r>
            <a:r>
              <a:rPr lang="en-US" dirty="0"/>
              <a:t>(_ </a:t>
            </a:r>
            <a:r>
              <a:rPr lang="en-US" dirty="0" err="1"/>
              <a:t>tableView</a:t>
            </a:r>
            <a:r>
              <a:rPr lang="en-US" dirty="0"/>
              <a:t>: </a:t>
            </a:r>
            <a:r>
              <a:rPr lang="en-US" dirty="0" err="1"/>
              <a:t>UITableView</a:t>
            </a:r>
            <a:r>
              <a:rPr lang="en-US" dirty="0"/>
              <a:t>, </a:t>
            </a:r>
            <a:r>
              <a:rPr lang="en-US" dirty="0" err="1"/>
              <a:t>cellForRowAt</a:t>
            </a:r>
            <a:r>
              <a:rPr lang="en-US" dirty="0"/>
              <a:t> </a:t>
            </a:r>
            <a:r>
              <a:rPr lang="en-US" dirty="0" err="1"/>
              <a:t>indexPath</a:t>
            </a:r>
            <a:r>
              <a:rPr lang="en-US" dirty="0"/>
              <a:t>: </a:t>
            </a:r>
            <a:r>
              <a:rPr lang="en-US" dirty="0" err="1"/>
              <a:t>IndexPath</a:t>
            </a:r>
            <a:r>
              <a:rPr lang="en-US" dirty="0"/>
              <a:t>) -&gt; </a:t>
            </a:r>
            <a:r>
              <a:rPr lang="en-US" dirty="0" err="1"/>
              <a:t>UITableViewCell</a:t>
            </a:r>
            <a:r>
              <a:rPr lang="en-US" dirty="0"/>
              <a:t> {</a:t>
            </a:r>
          </a:p>
          <a:p>
            <a:r>
              <a:rPr lang="en-US" dirty="0"/>
              <a:t>        </a:t>
            </a:r>
            <a:r>
              <a:rPr lang="en-US" dirty="0" smtClean="0"/>
              <a:t>	let </a:t>
            </a:r>
            <a:r>
              <a:rPr lang="en-US" dirty="0"/>
              <a:t>cell = </a:t>
            </a:r>
            <a:r>
              <a:rPr lang="en-US" dirty="0" err="1"/>
              <a:t>tableView.dequeueReusableCell</a:t>
            </a:r>
            <a:r>
              <a:rPr lang="en-US" dirty="0"/>
              <a:t>(</a:t>
            </a:r>
            <a:r>
              <a:rPr lang="en-US" dirty="0" err="1"/>
              <a:t>withIdentifier</a:t>
            </a:r>
            <a:r>
              <a:rPr lang="en-US" dirty="0"/>
              <a:t>: "</a:t>
            </a:r>
            <a:r>
              <a:rPr lang="en-US" dirty="0" err="1"/>
              <a:t>bandCell</a:t>
            </a:r>
            <a:r>
              <a:rPr lang="en-US" dirty="0"/>
              <a:t>", for: </a:t>
            </a:r>
            <a:r>
              <a:rPr lang="en-US" dirty="0" err="1"/>
              <a:t>indexPath</a:t>
            </a:r>
            <a:r>
              <a:rPr lang="en-US" dirty="0"/>
              <a:t>)</a:t>
            </a:r>
          </a:p>
          <a:p>
            <a:endParaRPr lang="en-US" dirty="0"/>
          </a:p>
          <a:p>
            <a:r>
              <a:rPr lang="en-US" dirty="0"/>
              <a:t>        </a:t>
            </a:r>
            <a:r>
              <a:rPr lang="en-US" dirty="0" smtClean="0"/>
              <a:t>	// </a:t>
            </a:r>
            <a:r>
              <a:rPr lang="en-US" dirty="0"/>
              <a:t>Configure the cell</a:t>
            </a:r>
            <a:r>
              <a:rPr lang="en-US" dirty="0" smtClean="0"/>
              <a:t>...</a:t>
            </a:r>
          </a:p>
          <a:p>
            <a:endParaRPr lang="en-US" dirty="0" smtClean="0"/>
          </a:p>
          <a:p>
            <a:r>
              <a:rPr lang="en-US" dirty="0"/>
              <a:t>	</a:t>
            </a:r>
            <a:r>
              <a:rPr lang="en-US" dirty="0" smtClean="0"/>
              <a:t>cell.</a:t>
            </a:r>
            <a:r>
              <a:rPr lang="en-US" dirty="0" err="1" smtClean="0"/>
              <a:t>textLabel</a:t>
            </a:r>
            <a:r>
              <a:rPr lang="en-US" dirty="0" smtClean="0"/>
              <a:t>?.text = </a:t>
            </a:r>
            <a:r>
              <a:rPr lang="en-US" dirty="0" err="1"/>
              <a:t>bandTitles</a:t>
            </a:r>
            <a:r>
              <a:rPr lang="en-US" dirty="0"/>
              <a:t>[</a:t>
            </a:r>
            <a:r>
              <a:rPr lang="en-US" dirty="0" err="1"/>
              <a:t>indexPath.row</a:t>
            </a:r>
            <a:r>
              <a:rPr lang="en-US" dirty="0"/>
              <a:t>] </a:t>
            </a:r>
            <a:endParaRPr lang="en-US" dirty="0" smtClean="0"/>
          </a:p>
          <a:p>
            <a:endParaRPr lang="en-US" dirty="0" smtClean="0"/>
          </a:p>
          <a:p>
            <a:r>
              <a:rPr lang="en-US" b="1" dirty="0" smtClean="0"/>
              <a:t>	cell.</a:t>
            </a:r>
            <a:r>
              <a:rPr lang="en-US" b="1" dirty="0" err="1" smtClean="0"/>
              <a:t>detailTextLabel</a:t>
            </a:r>
            <a:r>
              <a:rPr lang="en-US" b="1" dirty="0"/>
              <a:t>?.text = </a:t>
            </a:r>
            <a:r>
              <a:rPr lang="en-US" b="1" dirty="0" err="1"/>
              <a:t>bandSubTitles</a:t>
            </a:r>
            <a:r>
              <a:rPr lang="en-US" b="1" dirty="0"/>
              <a:t>[</a:t>
            </a:r>
            <a:r>
              <a:rPr lang="en-US" b="1" dirty="0" err="1"/>
              <a:t>indexPath.row</a:t>
            </a:r>
            <a:r>
              <a:rPr lang="en-US" b="1" dirty="0"/>
              <a:t>]</a:t>
            </a:r>
            <a:r>
              <a:rPr lang="en-US" dirty="0"/>
              <a:t> </a:t>
            </a:r>
            <a:endParaRPr lang="en-US" dirty="0"/>
          </a:p>
          <a:p>
            <a:endParaRPr lang="en-US" dirty="0"/>
          </a:p>
          <a:p>
            <a:r>
              <a:rPr lang="mr-IN" dirty="0"/>
              <a:t>        </a:t>
            </a:r>
            <a:r>
              <a:rPr lang="mr-IN" dirty="0" err="1"/>
              <a:t>return</a:t>
            </a:r>
            <a:r>
              <a:rPr lang="mr-IN" dirty="0"/>
              <a:t> </a:t>
            </a:r>
            <a:r>
              <a:rPr lang="mr-IN" dirty="0" err="1" smtClean="0"/>
              <a:t>cell</a:t>
            </a:r>
            <a:endParaRPr lang="en-US" dirty="0" smtClean="0"/>
          </a:p>
          <a:p>
            <a:endParaRPr lang="mr-IN" dirty="0"/>
          </a:p>
          <a:p>
            <a:r>
              <a:rPr lang="mr-IN" dirty="0" smtClean="0"/>
              <a:t>}</a:t>
            </a:r>
            <a:r>
              <a:rPr lang="en-US" dirty="0" smtClean="0"/>
              <a:t> </a:t>
            </a:r>
            <a:endParaRPr lang="en-US" dirty="0"/>
          </a:p>
        </p:txBody>
      </p:sp>
    </p:spTree>
    <p:extLst>
      <p:ext uri="{BB962C8B-B14F-4D97-AF65-F5344CB8AC3E}">
        <p14:creationId xmlns:p14="http://schemas.microsoft.com/office/powerpoint/2010/main" val="171829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13232" y="1645920"/>
            <a:ext cx="11064240" cy="4555093"/>
          </a:xfrm>
          <a:prstGeom prst="rect">
            <a:avLst/>
          </a:prstGeom>
          <a:noFill/>
        </p:spPr>
        <p:txBody>
          <a:bodyPr wrap="square" rtlCol="0">
            <a:spAutoFit/>
          </a:bodyPr>
          <a:lstStyle/>
          <a:p>
            <a:endParaRPr lang="en-US" sz="2000" dirty="0"/>
          </a:p>
          <a:p>
            <a:r>
              <a:rPr lang="en-US" dirty="0"/>
              <a:t> override </a:t>
            </a:r>
            <a:r>
              <a:rPr lang="en-US" dirty="0" err="1"/>
              <a:t>func</a:t>
            </a:r>
            <a:r>
              <a:rPr lang="en-US" dirty="0"/>
              <a:t> </a:t>
            </a:r>
            <a:r>
              <a:rPr lang="en-US" dirty="0" err="1"/>
              <a:t>tableView</a:t>
            </a:r>
            <a:r>
              <a:rPr lang="en-US" dirty="0"/>
              <a:t>(_ </a:t>
            </a:r>
            <a:r>
              <a:rPr lang="en-US" dirty="0" err="1"/>
              <a:t>tableView</a:t>
            </a:r>
            <a:r>
              <a:rPr lang="en-US" dirty="0"/>
              <a:t>: </a:t>
            </a:r>
            <a:r>
              <a:rPr lang="en-US" dirty="0" err="1"/>
              <a:t>UITableView</a:t>
            </a:r>
            <a:r>
              <a:rPr lang="en-US" dirty="0"/>
              <a:t>, </a:t>
            </a:r>
            <a:r>
              <a:rPr lang="en-US" dirty="0" err="1"/>
              <a:t>cellForRowAt</a:t>
            </a:r>
            <a:r>
              <a:rPr lang="en-US" dirty="0"/>
              <a:t> </a:t>
            </a:r>
            <a:r>
              <a:rPr lang="en-US" dirty="0" err="1"/>
              <a:t>indexPath</a:t>
            </a:r>
            <a:r>
              <a:rPr lang="en-US" dirty="0"/>
              <a:t>: </a:t>
            </a:r>
            <a:r>
              <a:rPr lang="en-US" dirty="0" err="1"/>
              <a:t>IndexPath</a:t>
            </a:r>
            <a:r>
              <a:rPr lang="en-US" dirty="0"/>
              <a:t>) -&gt; </a:t>
            </a:r>
            <a:r>
              <a:rPr lang="en-US" dirty="0" err="1"/>
              <a:t>UITableViewCell</a:t>
            </a:r>
            <a:r>
              <a:rPr lang="en-US" dirty="0"/>
              <a:t> {</a:t>
            </a:r>
          </a:p>
          <a:p>
            <a:r>
              <a:rPr lang="en-US" dirty="0"/>
              <a:t>        </a:t>
            </a:r>
            <a:r>
              <a:rPr lang="en-US" dirty="0" smtClean="0"/>
              <a:t>	let </a:t>
            </a:r>
            <a:r>
              <a:rPr lang="en-US" dirty="0"/>
              <a:t>cell = </a:t>
            </a:r>
            <a:r>
              <a:rPr lang="en-US" dirty="0" err="1"/>
              <a:t>tableView.dequeueReusableCell</a:t>
            </a:r>
            <a:r>
              <a:rPr lang="en-US" dirty="0"/>
              <a:t>(</a:t>
            </a:r>
            <a:r>
              <a:rPr lang="en-US" dirty="0" err="1"/>
              <a:t>withIdentifier</a:t>
            </a:r>
            <a:r>
              <a:rPr lang="en-US" dirty="0"/>
              <a:t>: "</a:t>
            </a:r>
            <a:r>
              <a:rPr lang="en-US" dirty="0" err="1"/>
              <a:t>bandCell</a:t>
            </a:r>
            <a:r>
              <a:rPr lang="en-US" dirty="0"/>
              <a:t>", for: </a:t>
            </a:r>
            <a:r>
              <a:rPr lang="en-US" dirty="0" err="1"/>
              <a:t>indexPath</a:t>
            </a:r>
            <a:r>
              <a:rPr lang="en-US" dirty="0"/>
              <a:t>)</a:t>
            </a:r>
          </a:p>
          <a:p>
            <a:endParaRPr lang="en-US" dirty="0"/>
          </a:p>
          <a:p>
            <a:r>
              <a:rPr lang="en-US" dirty="0"/>
              <a:t>        </a:t>
            </a:r>
            <a:r>
              <a:rPr lang="en-US" dirty="0" smtClean="0"/>
              <a:t>	// </a:t>
            </a:r>
            <a:r>
              <a:rPr lang="en-US" dirty="0"/>
              <a:t>Configure the cell</a:t>
            </a:r>
            <a:r>
              <a:rPr lang="en-US" dirty="0" smtClean="0"/>
              <a:t>...</a:t>
            </a:r>
          </a:p>
          <a:p>
            <a:endParaRPr lang="en-US" dirty="0" smtClean="0"/>
          </a:p>
          <a:p>
            <a:r>
              <a:rPr lang="en-US" dirty="0"/>
              <a:t>	</a:t>
            </a:r>
            <a:r>
              <a:rPr lang="en-US" dirty="0" smtClean="0"/>
              <a:t>cell.</a:t>
            </a:r>
            <a:r>
              <a:rPr lang="en-US" dirty="0" err="1" smtClean="0"/>
              <a:t>textLabel</a:t>
            </a:r>
            <a:r>
              <a:rPr lang="en-US" dirty="0" smtClean="0"/>
              <a:t>?.text = </a:t>
            </a:r>
            <a:r>
              <a:rPr lang="en-US" dirty="0" err="1"/>
              <a:t>bandTitles</a:t>
            </a:r>
            <a:r>
              <a:rPr lang="en-US" dirty="0"/>
              <a:t>[</a:t>
            </a:r>
            <a:r>
              <a:rPr lang="en-US" dirty="0" err="1"/>
              <a:t>indexPath.row</a:t>
            </a:r>
            <a:r>
              <a:rPr lang="en-US" dirty="0"/>
              <a:t>] </a:t>
            </a:r>
            <a:endParaRPr lang="en-US" dirty="0" smtClean="0"/>
          </a:p>
          <a:p>
            <a:endParaRPr lang="en-US" dirty="0" smtClean="0"/>
          </a:p>
          <a:p>
            <a:r>
              <a:rPr lang="en-US" b="1" dirty="0" smtClean="0"/>
              <a:t>	</a:t>
            </a:r>
            <a:r>
              <a:rPr lang="en-US" dirty="0" smtClean="0"/>
              <a:t>cell.</a:t>
            </a:r>
            <a:r>
              <a:rPr lang="en-US" dirty="0" err="1" smtClean="0"/>
              <a:t>detailTextLabel</a:t>
            </a:r>
            <a:r>
              <a:rPr lang="en-US" dirty="0"/>
              <a:t>?.text = </a:t>
            </a:r>
            <a:r>
              <a:rPr lang="en-US" dirty="0" err="1"/>
              <a:t>bandSubTitles</a:t>
            </a:r>
            <a:r>
              <a:rPr lang="en-US" dirty="0"/>
              <a:t>[</a:t>
            </a:r>
            <a:r>
              <a:rPr lang="en-US" dirty="0" err="1"/>
              <a:t>indexPath.row</a:t>
            </a:r>
            <a:r>
              <a:rPr lang="en-US" dirty="0"/>
              <a:t>]</a:t>
            </a:r>
            <a:r>
              <a:rPr lang="en-US" dirty="0"/>
              <a:t> </a:t>
            </a:r>
            <a:endParaRPr lang="en-US" dirty="0" smtClean="0"/>
          </a:p>
          <a:p>
            <a:endParaRPr lang="en-US" dirty="0" smtClean="0"/>
          </a:p>
          <a:p>
            <a:r>
              <a:rPr lang="en-US" dirty="0" smtClean="0"/>
              <a:t>	</a:t>
            </a:r>
            <a:r>
              <a:rPr lang="en-US" b="1" dirty="0" smtClean="0"/>
              <a:t>cell.</a:t>
            </a:r>
            <a:r>
              <a:rPr lang="en-US" b="1" dirty="0" err="1" smtClean="0"/>
              <a:t>imageView</a:t>
            </a:r>
            <a:r>
              <a:rPr lang="en-US" b="1" dirty="0"/>
              <a:t>?.image = </a:t>
            </a:r>
            <a:r>
              <a:rPr lang="en-US" b="1" dirty="0" err="1"/>
              <a:t>UIImage</a:t>
            </a:r>
            <a:r>
              <a:rPr lang="en-US" b="1" dirty="0"/>
              <a:t>(named: </a:t>
            </a:r>
            <a:r>
              <a:rPr lang="en-US" b="1" dirty="0" err="1"/>
              <a:t>bandImageNames</a:t>
            </a:r>
            <a:r>
              <a:rPr lang="en-US" b="1" dirty="0"/>
              <a:t>[</a:t>
            </a:r>
            <a:r>
              <a:rPr lang="en-US" b="1" dirty="0" err="1"/>
              <a:t>indexPath.row</a:t>
            </a:r>
            <a:r>
              <a:rPr lang="en-US" b="1" dirty="0"/>
              <a:t>]) </a:t>
            </a:r>
          </a:p>
          <a:p>
            <a:endParaRPr lang="en-US" dirty="0"/>
          </a:p>
          <a:p>
            <a:r>
              <a:rPr lang="mr-IN" dirty="0"/>
              <a:t>        </a:t>
            </a:r>
            <a:r>
              <a:rPr lang="mr-IN" dirty="0" err="1"/>
              <a:t>return</a:t>
            </a:r>
            <a:r>
              <a:rPr lang="mr-IN" dirty="0"/>
              <a:t> </a:t>
            </a:r>
            <a:r>
              <a:rPr lang="mr-IN" dirty="0" err="1" smtClean="0"/>
              <a:t>cell</a:t>
            </a:r>
            <a:endParaRPr lang="en-US" dirty="0" smtClean="0"/>
          </a:p>
          <a:p>
            <a:endParaRPr lang="mr-IN" dirty="0"/>
          </a:p>
          <a:p>
            <a:r>
              <a:rPr lang="mr-IN" dirty="0" smtClean="0"/>
              <a:t>}</a:t>
            </a:r>
            <a:r>
              <a:rPr lang="en-US" dirty="0" smtClean="0"/>
              <a:t> </a:t>
            </a:r>
            <a:endParaRPr lang="en-US" dirty="0"/>
          </a:p>
        </p:txBody>
      </p:sp>
    </p:spTree>
    <p:extLst>
      <p:ext uri="{BB962C8B-B14F-4D97-AF65-F5344CB8AC3E}">
        <p14:creationId xmlns:p14="http://schemas.microsoft.com/office/powerpoint/2010/main" val="139821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800" y="310388"/>
            <a:ext cx="8026400" cy="5359400"/>
          </a:xfrm>
          <a:prstGeom prst="rect">
            <a:avLst/>
          </a:prstGeom>
        </p:spPr>
      </p:pic>
    </p:spTree>
    <p:extLst>
      <p:ext uri="{BB962C8B-B14F-4D97-AF65-F5344CB8AC3E}">
        <p14:creationId xmlns:p14="http://schemas.microsoft.com/office/powerpoint/2010/main" val="37224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13232" y="1645920"/>
            <a:ext cx="11064240" cy="1631216"/>
          </a:xfrm>
          <a:prstGeom prst="rect">
            <a:avLst/>
          </a:prstGeom>
          <a:noFill/>
        </p:spPr>
        <p:txBody>
          <a:bodyPr wrap="square" rtlCol="0">
            <a:spAutoFit/>
          </a:bodyPr>
          <a:lstStyle/>
          <a:p>
            <a:r>
              <a:rPr lang="en-US" sz="2000" dirty="0"/>
              <a:t> override </a:t>
            </a:r>
            <a:r>
              <a:rPr lang="en-US" sz="2000" dirty="0" err="1"/>
              <a:t>func</a:t>
            </a:r>
            <a:r>
              <a:rPr lang="en-US" sz="2000" dirty="0"/>
              <a:t> </a:t>
            </a:r>
            <a:r>
              <a:rPr lang="en-US" sz="2000" dirty="0" err="1"/>
              <a:t>tableView</a:t>
            </a:r>
            <a:r>
              <a:rPr lang="en-US" sz="2000" dirty="0"/>
              <a:t>(_ </a:t>
            </a:r>
            <a:r>
              <a:rPr lang="en-US" sz="2000" dirty="0" err="1"/>
              <a:t>tableView</a:t>
            </a:r>
            <a:r>
              <a:rPr lang="en-US" sz="2000" dirty="0"/>
              <a:t>: </a:t>
            </a:r>
            <a:r>
              <a:rPr lang="en-US" sz="2000" dirty="0" err="1"/>
              <a:t>UITableView</a:t>
            </a:r>
            <a:r>
              <a:rPr lang="en-US" sz="2000" dirty="0"/>
              <a:t>, </a:t>
            </a:r>
            <a:r>
              <a:rPr lang="en-US" sz="2000" dirty="0" err="1"/>
              <a:t>heightForRowAt</a:t>
            </a:r>
            <a:r>
              <a:rPr lang="en-US" sz="2000" dirty="0"/>
              <a:t> </a:t>
            </a:r>
            <a:r>
              <a:rPr lang="en-US" sz="2000" dirty="0" err="1"/>
              <a:t>indexPath</a:t>
            </a:r>
            <a:r>
              <a:rPr lang="en-US" sz="2000" dirty="0"/>
              <a:t>: </a:t>
            </a:r>
            <a:r>
              <a:rPr lang="en-US" sz="2000" dirty="0" err="1"/>
              <a:t>IndexPath</a:t>
            </a:r>
            <a:r>
              <a:rPr lang="en-US" sz="2000" dirty="0"/>
              <a:t>) -&gt; </a:t>
            </a:r>
            <a:r>
              <a:rPr lang="en-US" sz="2000" dirty="0" err="1"/>
              <a:t>CGFloat</a:t>
            </a:r>
            <a:r>
              <a:rPr lang="en-US" sz="2000" dirty="0"/>
              <a:t> {</a:t>
            </a:r>
          </a:p>
          <a:p>
            <a:r>
              <a:rPr lang="mr-IN" sz="2000" dirty="0"/>
              <a:t>            </a:t>
            </a:r>
            <a:r>
              <a:rPr lang="mr-IN" sz="2000" dirty="0" err="1"/>
              <a:t>return</a:t>
            </a:r>
            <a:r>
              <a:rPr lang="mr-IN" sz="2000" dirty="0"/>
              <a:t> 88</a:t>
            </a:r>
          </a:p>
          <a:p>
            <a:r>
              <a:rPr lang="mr-IN" sz="2000" dirty="0" smtClean="0"/>
              <a:t>}</a:t>
            </a:r>
            <a:endParaRPr lang="mr-IN" sz="2000" dirty="0"/>
          </a:p>
          <a:p>
            <a:r>
              <a:rPr lang="mr-IN" sz="2000" dirty="0"/>
              <a:t> </a:t>
            </a:r>
            <a:endParaRPr lang="en-US" dirty="0"/>
          </a:p>
        </p:txBody>
      </p:sp>
    </p:spTree>
    <p:extLst>
      <p:ext uri="{BB962C8B-B14F-4D97-AF65-F5344CB8AC3E}">
        <p14:creationId xmlns:p14="http://schemas.microsoft.com/office/powerpoint/2010/main" val="211670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4368" y="225440"/>
            <a:ext cx="6285716" cy="5937615"/>
          </a:xfrm>
          <a:prstGeom prst="rect">
            <a:avLst/>
          </a:prstGeom>
        </p:spPr>
      </p:pic>
    </p:spTree>
    <p:extLst>
      <p:ext uri="{BB962C8B-B14F-4D97-AF65-F5344CB8AC3E}">
        <p14:creationId xmlns:p14="http://schemas.microsoft.com/office/powerpoint/2010/main" val="132436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Controller</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100" y="1774952"/>
            <a:ext cx="7543800" cy="4348012"/>
          </a:xfrm>
          <a:prstGeom prst="rect">
            <a:avLst/>
          </a:prstGeom>
        </p:spPr>
      </p:pic>
    </p:spTree>
    <p:extLst>
      <p:ext uri="{BB962C8B-B14F-4D97-AF65-F5344CB8AC3E}">
        <p14:creationId xmlns:p14="http://schemas.microsoft.com/office/powerpoint/2010/main" val="122857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7360" y="295134"/>
            <a:ext cx="7962004" cy="5630178"/>
          </a:xfrm>
          <a:prstGeom prst="rect">
            <a:avLst/>
          </a:prstGeom>
        </p:spPr>
      </p:pic>
    </p:spTree>
    <p:extLst>
      <p:ext uri="{BB962C8B-B14F-4D97-AF65-F5344CB8AC3E}">
        <p14:creationId xmlns:p14="http://schemas.microsoft.com/office/powerpoint/2010/main" val="144985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104" y="130806"/>
            <a:ext cx="8050029" cy="5922522"/>
          </a:xfrm>
          <a:prstGeom prst="rect">
            <a:avLst/>
          </a:prstGeom>
        </p:spPr>
      </p:pic>
    </p:spTree>
    <p:extLst>
      <p:ext uri="{BB962C8B-B14F-4D97-AF65-F5344CB8AC3E}">
        <p14:creationId xmlns:p14="http://schemas.microsoft.com/office/powerpoint/2010/main" val="165391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104" y="130806"/>
            <a:ext cx="8050029" cy="5922522"/>
          </a:xfrm>
          <a:prstGeom prst="rect">
            <a:avLst/>
          </a:prstGeom>
        </p:spPr>
      </p:pic>
    </p:spTree>
    <p:extLst>
      <p:ext uri="{BB962C8B-B14F-4D97-AF65-F5344CB8AC3E}">
        <p14:creationId xmlns:p14="http://schemas.microsoft.com/office/powerpoint/2010/main" val="8670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448" y="355330"/>
            <a:ext cx="9461500" cy="5527686"/>
          </a:xfrm>
          <a:prstGeom prst="rect">
            <a:avLst/>
          </a:prstGeom>
        </p:spPr>
      </p:pic>
    </p:spTree>
    <p:extLst>
      <p:ext uri="{BB962C8B-B14F-4D97-AF65-F5344CB8AC3E}">
        <p14:creationId xmlns:p14="http://schemas.microsoft.com/office/powerpoint/2010/main" val="64339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3</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33" y="1385941"/>
            <a:ext cx="6361431" cy="4386402"/>
          </a:xfrm>
          <a:prstGeom prst="rect">
            <a:avLst/>
          </a:prstGeom>
        </p:spPr>
      </p:pic>
    </p:spTree>
    <p:extLst>
      <p:ext uri="{BB962C8B-B14F-4D97-AF65-F5344CB8AC3E}">
        <p14:creationId xmlns:p14="http://schemas.microsoft.com/office/powerpoint/2010/main" val="511136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743" y="1102868"/>
            <a:ext cx="6187147" cy="4036060"/>
          </a:xfrm>
          <a:prstGeom prst="rect">
            <a:avLst/>
          </a:prstGeom>
        </p:spPr>
      </p:pic>
    </p:spTree>
    <p:extLst>
      <p:ext uri="{BB962C8B-B14F-4D97-AF65-F5344CB8AC3E}">
        <p14:creationId xmlns:p14="http://schemas.microsoft.com/office/powerpoint/2010/main" val="1298494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852" y="749809"/>
            <a:ext cx="8337804" cy="5567770"/>
          </a:xfrm>
          <a:prstGeom prst="rect">
            <a:avLst/>
          </a:prstGeom>
        </p:spPr>
      </p:pic>
    </p:spTree>
    <p:extLst>
      <p:ext uri="{BB962C8B-B14F-4D97-AF65-F5344CB8AC3E}">
        <p14:creationId xmlns:p14="http://schemas.microsoft.com/office/powerpoint/2010/main" val="4394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171704"/>
            <a:ext cx="10033000" cy="5892800"/>
          </a:xfrm>
          <a:prstGeom prst="rect">
            <a:avLst/>
          </a:prstGeom>
        </p:spPr>
      </p:pic>
    </p:spTree>
    <p:extLst>
      <p:ext uri="{BB962C8B-B14F-4D97-AF65-F5344CB8AC3E}">
        <p14:creationId xmlns:p14="http://schemas.microsoft.com/office/powerpoint/2010/main" val="11978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6896" y="750950"/>
            <a:ext cx="7084042" cy="5137786"/>
          </a:xfrm>
          <a:prstGeom prst="rect">
            <a:avLst/>
          </a:prstGeom>
        </p:spPr>
      </p:pic>
    </p:spTree>
    <p:extLst>
      <p:ext uri="{BB962C8B-B14F-4D97-AF65-F5344CB8AC3E}">
        <p14:creationId xmlns:p14="http://schemas.microsoft.com/office/powerpoint/2010/main" val="146305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432" y="747776"/>
            <a:ext cx="10058400" cy="4479383"/>
          </a:xfrm>
          <a:prstGeom prst="rect">
            <a:avLst/>
          </a:prstGeom>
        </p:spPr>
      </p:pic>
    </p:spTree>
    <p:extLst>
      <p:ext uri="{BB962C8B-B14F-4D97-AF65-F5344CB8AC3E}">
        <p14:creationId xmlns:p14="http://schemas.microsoft.com/office/powerpoint/2010/main" val="1372921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0312" y="582676"/>
            <a:ext cx="5469638" cy="4208780"/>
          </a:xfrm>
          <a:prstGeom prst="rect">
            <a:avLst/>
          </a:prstGeom>
        </p:spPr>
      </p:pic>
    </p:spTree>
    <p:extLst>
      <p:ext uri="{BB962C8B-B14F-4D97-AF65-F5344CB8AC3E}">
        <p14:creationId xmlns:p14="http://schemas.microsoft.com/office/powerpoint/2010/main" val="60039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640" y="475488"/>
            <a:ext cx="6556954" cy="5566388"/>
          </a:xfrm>
          <a:prstGeom prst="rect">
            <a:avLst/>
          </a:prstGeom>
        </p:spPr>
      </p:pic>
    </p:spTree>
    <p:extLst>
      <p:ext uri="{BB962C8B-B14F-4D97-AF65-F5344CB8AC3E}">
        <p14:creationId xmlns:p14="http://schemas.microsoft.com/office/powerpoint/2010/main" val="177135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160" y="602526"/>
            <a:ext cx="9032240" cy="5303422"/>
          </a:xfrm>
          <a:prstGeom prst="rect">
            <a:avLst/>
          </a:prstGeom>
        </p:spPr>
      </p:pic>
    </p:spTree>
    <p:extLst>
      <p:ext uri="{BB962C8B-B14F-4D97-AF65-F5344CB8AC3E}">
        <p14:creationId xmlns:p14="http://schemas.microsoft.com/office/powerpoint/2010/main" val="177375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6900" y="1435100"/>
            <a:ext cx="5905500" cy="3975100"/>
          </a:xfrm>
          <a:prstGeom prst="rect">
            <a:avLst/>
          </a:prstGeom>
        </p:spPr>
      </p:pic>
    </p:spTree>
    <p:extLst>
      <p:ext uri="{BB962C8B-B14F-4D97-AF65-F5344CB8AC3E}">
        <p14:creationId xmlns:p14="http://schemas.microsoft.com/office/powerpoint/2010/main" val="159698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6432" y="281376"/>
            <a:ext cx="6170864" cy="5625647"/>
          </a:xfrm>
          <a:prstGeom prst="rect">
            <a:avLst/>
          </a:prstGeom>
        </p:spPr>
      </p:pic>
    </p:spTree>
    <p:extLst>
      <p:ext uri="{BB962C8B-B14F-4D97-AF65-F5344CB8AC3E}">
        <p14:creationId xmlns:p14="http://schemas.microsoft.com/office/powerpoint/2010/main" val="199589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Save your work</a:t>
            </a:r>
            <a:endParaRPr lang="en-US" dirty="0"/>
          </a:p>
        </p:txBody>
      </p:sp>
      <p:sp>
        <p:nvSpPr>
          <p:cNvPr id="3" name="Content Placeholder 2"/>
          <p:cNvSpPr>
            <a:spLocks noGrp="1"/>
          </p:cNvSpPr>
          <p:nvPr>
            <p:ph idx="1"/>
          </p:nvPr>
        </p:nvSpPr>
        <p:spPr/>
        <p:txBody>
          <a:bodyPr/>
          <a:lstStyle/>
          <a:p>
            <a:r>
              <a:rPr lang="en-US" sz="2800" dirty="0" err="1" smtClean="0"/>
              <a:t>git</a:t>
            </a:r>
            <a:r>
              <a:rPr lang="en-US" sz="2800" dirty="0" smtClean="0"/>
              <a:t> add .</a:t>
            </a:r>
          </a:p>
          <a:p>
            <a:r>
              <a:rPr lang="en-US" sz="2800" dirty="0" err="1" smtClean="0"/>
              <a:t>git</a:t>
            </a:r>
            <a:r>
              <a:rPr lang="en-US" sz="2800" dirty="0" smtClean="0"/>
              <a:t> commit </a:t>
            </a:r>
            <a:r>
              <a:rPr lang="mr-IN" sz="2800" dirty="0" smtClean="0"/>
              <a:t>–</a:t>
            </a:r>
            <a:r>
              <a:rPr lang="en-US" sz="2800" dirty="0" smtClean="0"/>
              <a:t>m “Chapter 2”</a:t>
            </a:r>
            <a:endParaRPr lang="en-US" sz="2800" dirty="0" smtClean="0"/>
          </a:p>
        </p:txBody>
      </p:sp>
    </p:spTree>
    <p:extLst>
      <p:ext uri="{BB962C8B-B14F-4D97-AF65-F5344CB8AC3E}">
        <p14:creationId xmlns:p14="http://schemas.microsoft.com/office/powerpoint/2010/main" val="76150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480" y="1186688"/>
            <a:ext cx="10058400" cy="3898179"/>
          </a:xfrm>
          <a:prstGeom prst="rect">
            <a:avLst/>
          </a:prstGeom>
        </p:spPr>
      </p:pic>
    </p:spTree>
    <p:extLst>
      <p:ext uri="{BB962C8B-B14F-4D97-AF65-F5344CB8AC3E}">
        <p14:creationId xmlns:p14="http://schemas.microsoft.com/office/powerpoint/2010/main" val="150713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760" y="1386332"/>
            <a:ext cx="10058400" cy="3187365"/>
          </a:xfrm>
          <a:prstGeom prst="rect">
            <a:avLst/>
          </a:prstGeom>
        </p:spPr>
      </p:pic>
    </p:spTree>
    <p:extLst>
      <p:ext uri="{BB962C8B-B14F-4D97-AF65-F5344CB8AC3E}">
        <p14:creationId xmlns:p14="http://schemas.microsoft.com/office/powerpoint/2010/main" val="72014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000" y="1181100"/>
            <a:ext cx="5829300" cy="4483100"/>
          </a:xfrm>
          <a:prstGeom prst="rect">
            <a:avLst/>
          </a:prstGeom>
        </p:spPr>
      </p:pic>
    </p:spTree>
    <p:extLst>
      <p:ext uri="{BB962C8B-B14F-4D97-AF65-F5344CB8AC3E}">
        <p14:creationId xmlns:p14="http://schemas.microsoft.com/office/powerpoint/2010/main" val="48442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0700" y="1155700"/>
            <a:ext cx="6057900" cy="4546600"/>
          </a:xfrm>
          <a:prstGeom prst="rect">
            <a:avLst/>
          </a:prstGeom>
        </p:spPr>
      </p:pic>
    </p:spTree>
    <p:extLst>
      <p:ext uri="{BB962C8B-B14F-4D97-AF65-F5344CB8AC3E}">
        <p14:creationId xmlns:p14="http://schemas.microsoft.com/office/powerpoint/2010/main" val="131560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0700" y="1155700"/>
            <a:ext cx="6057900" cy="4546600"/>
          </a:xfrm>
          <a:prstGeom prst="rect">
            <a:avLst/>
          </a:prstGeom>
        </p:spPr>
      </p:pic>
    </p:spTree>
    <p:extLst>
      <p:ext uri="{BB962C8B-B14F-4D97-AF65-F5344CB8AC3E}">
        <p14:creationId xmlns:p14="http://schemas.microsoft.com/office/powerpoint/2010/main" val="965686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2300" y="774700"/>
            <a:ext cx="5854700" cy="5308600"/>
          </a:xfrm>
          <a:prstGeom prst="rect">
            <a:avLst/>
          </a:prstGeom>
        </p:spPr>
      </p:pic>
    </p:spTree>
    <p:extLst>
      <p:ext uri="{BB962C8B-B14F-4D97-AF65-F5344CB8AC3E}">
        <p14:creationId xmlns:p14="http://schemas.microsoft.com/office/powerpoint/2010/main" val="202034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1056" y="512064"/>
            <a:ext cx="6868160" cy="5391505"/>
          </a:xfrm>
          <a:prstGeom prst="rect">
            <a:avLst/>
          </a:prstGeom>
        </p:spPr>
      </p:pic>
    </p:spTree>
    <p:extLst>
      <p:ext uri="{BB962C8B-B14F-4D97-AF65-F5344CB8AC3E}">
        <p14:creationId xmlns:p14="http://schemas.microsoft.com/office/powerpoint/2010/main" val="111752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304" y="1600200"/>
            <a:ext cx="10058400" cy="3835830"/>
          </a:xfrm>
          <a:prstGeom prst="rect">
            <a:avLst/>
          </a:prstGeom>
        </p:spPr>
      </p:pic>
    </p:spTree>
    <p:extLst>
      <p:ext uri="{BB962C8B-B14F-4D97-AF65-F5344CB8AC3E}">
        <p14:creationId xmlns:p14="http://schemas.microsoft.com/office/powerpoint/2010/main" val="1087249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860" y="1771396"/>
            <a:ext cx="10058400" cy="4153847"/>
          </a:xfrm>
          <a:prstGeom prst="rect">
            <a:avLst/>
          </a:prstGeom>
        </p:spPr>
      </p:pic>
    </p:spTree>
    <p:extLst>
      <p:ext uri="{BB962C8B-B14F-4D97-AF65-F5344CB8AC3E}">
        <p14:creationId xmlns:p14="http://schemas.microsoft.com/office/powerpoint/2010/main" val="129163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0312" y="582676"/>
            <a:ext cx="5469638" cy="4208780"/>
          </a:xfrm>
          <a:prstGeom prst="rect">
            <a:avLst/>
          </a:prstGeom>
        </p:spPr>
      </p:pic>
    </p:spTree>
    <p:extLst>
      <p:ext uri="{BB962C8B-B14F-4D97-AF65-F5344CB8AC3E}">
        <p14:creationId xmlns:p14="http://schemas.microsoft.com/office/powerpoint/2010/main" val="138399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200" y="1308100"/>
            <a:ext cx="3403600" cy="4229100"/>
          </a:xfrm>
          <a:prstGeom prst="rect">
            <a:avLst/>
          </a:prstGeom>
        </p:spPr>
      </p:pic>
    </p:spTree>
    <p:extLst>
      <p:ext uri="{BB962C8B-B14F-4D97-AF65-F5344CB8AC3E}">
        <p14:creationId xmlns:p14="http://schemas.microsoft.com/office/powerpoint/2010/main" val="209645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616" y="457708"/>
            <a:ext cx="7846568" cy="5570630"/>
          </a:xfrm>
          <a:prstGeom prst="rect">
            <a:avLst/>
          </a:prstGeom>
        </p:spPr>
      </p:pic>
    </p:spTree>
    <p:extLst>
      <p:ext uri="{BB962C8B-B14F-4D97-AF65-F5344CB8AC3E}">
        <p14:creationId xmlns:p14="http://schemas.microsoft.com/office/powerpoint/2010/main" val="64325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88" y="355092"/>
            <a:ext cx="11510310" cy="5789676"/>
          </a:xfrm>
          <a:prstGeom prst="rect">
            <a:avLst/>
          </a:prstGeom>
        </p:spPr>
      </p:pic>
    </p:spTree>
    <p:extLst>
      <p:ext uri="{BB962C8B-B14F-4D97-AF65-F5344CB8AC3E}">
        <p14:creationId xmlns:p14="http://schemas.microsoft.com/office/powerpoint/2010/main" val="108662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1790700"/>
            <a:ext cx="10058400" cy="3203232"/>
          </a:xfrm>
          <a:prstGeom prst="rect">
            <a:avLst/>
          </a:prstGeom>
        </p:spPr>
      </p:pic>
    </p:spTree>
    <p:extLst>
      <p:ext uri="{BB962C8B-B14F-4D97-AF65-F5344CB8AC3E}">
        <p14:creationId xmlns:p14="http://schemas.microsoft.com/office/powerpoint/2010/main" val="194227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1792" y="1755648"/>
            <a:ext cx="9961060" cy="3416320"/>
          </a:xfrm>
          <a:prstGeom prst="rect">
            <a:avLst/>
          </a:prstGeom>
          <a:noFill/>
        </p:spPr>
        <p:txBody>
          <a:bodyPr wrap="none" rtlCol="0">
            <a:spAutoFit/>
          </a:bodyPr>
          <a:lstStyle/>
          <a:p>
            <a:r>
              <a:rPr lang="en-US" dirty="0"/>
              <a:t>override </a:t>
            </a:r>
            <a:r>
              <a:rPr lang="en-US" dirty="0" err="1"/>
              <a:t>func</a:t>
            </a:r>
            <a:r>
              <a:rPr lang="en-US" dirty="0"/>
              <a:t> </a:t>
            </a:r>
            <a:r>
              <a:rPr lang="en-US" dirty="0" err="1"/>
              <a:t>prepareForSegue</a:t>
            </a:r>
            <a:r>
              <a:rPr lang="en-US" dirty="0"/>
              <a:t>(segue: </a:t>
            </a:r>
            <a:r>
              <a:rPr lang="en-US" dirty="0" err="1"/>
              <a:t>UIStoryboardSegue</a:t>
            </a:r>
            <a:r>
              <a:rPr lang="en-US" dirty="0"/>
              <a:t>, sender: </a:t>
            </a:r>
            <a:r>
              <a:rPr lang="en-US" dirty="0" err="1"/>
              <a:t>AnyObject</a:t>
            </a:r>
            <a:r>
              <a:rPr lang="en-US" dirty="0"/>
              <a:t>?) {</a:t>
            </a:r>
          </a:p>
          <a:p>
            <a:r>
              <a:rPr lang="en-US" dirty="0"/>
              <a:t> </a:t>
            </a:r>
          </a:p>
          <a:p>
            <a:r>
              <a:rPr lang="en-US" b="1" dirty="0"/>
              <a:t> </a:t>
            </a:r>
            <a:r>
              <a:rPr lang="en-US" b="1" dirty="0" smtClean="0"/>
              <a:t>    if </a:t>
            </a:r>
            <a:r>
              <a:rPr lang="en-US" b="1" dirty="0"/>
              <a:t>(</a:t>
            </a:r>
            <a:r>
              <a:rPr lang="en-US" b="1" dirty="0" err="1"/>
              <a:t>segue.identifier</a:t>
            </a:r>
            <a:r>
              <a:rPr lang="en-US" b="1" dirty="0"/>
              <a:t> == "</a:t>
            </a:r>
            <a:r>
              <a:rPr lang="en-US" b="1" dirty="0" err="1"/>
              <a:t>showDetail</a:t>
            </a:r>
            <a:r>
              <a:rPr lang="en-US" b="1" dirty="0"/>
              <a:t>") {</a:t>
            </a:r>
            <a:endParaRPr lang="en-US" dirty="0"/>
          </a:p>
          <a:p>
            <a:r>
              <a:rPr lang="en-US" dirty="0"/>
              <a:t> </a:t>
            </a:r>
          </a:p>
          <a:p>
            <a:r>
              <a:rPr lang="en-US" b="1" dirty="0" smtClean="0"/>
              <a:t>	If</a:t>
            </a:r>
            <a:r>
              <a:rPr lang="en-US" dirty="0" smtClean="0"/>
              <a:t> </a:t>
            </a:r>
            <a:r>
              <a:rPr lang="en-US" b="1" dirty="0" smtClean="0"/>
              <a:t>let </a:t>
            </a:r>
            <a:r>
              <a:rPr lang="en-US" b="1" dirty="0" err="1"/>
              <a:t>indexPath</a:t>
            </a:r>
            <a:r>
              <a:rPr lang="en-US" b="1" dirty="0"/>
              <a:t> = </a:t>
            </a:r>
            <a:r>
              <a:rPr lang="en-US" b="1" dirty="0" err="1"/>
              <a:t>self.tableView.indexPathForSelectedRow</a:t>
            </a:r>
            <a:r>
              <a:rPr lang="en-US" b="1" dirty="0"/>
              <a:t> { </a:t>
            </a:r>
            <a:r>
              <a:rPr lang="en-US" b="1" dirty="0" smtClean="0"/>
              <a:t/>
            </a:r>
            <a:br>
              <a:rPr lang="en-US" b="1" dirty="0" smtClean="0"/>
            </a:br>
            <a:r>
              <a:rPr lang="en-US" b="1" dirty="0" smtClean="0"/>
              <a:t>		let </a:t>
            </a:r>
            <a:r>
              <a:rPr lang="en-US" b="1" dirty="0" err="1"/>
              <a:t>bandsDetailViewController:BandsDetailViewController</a:t>
            </a:r>
            <a:r>
              <a:rPr lang="en-US" b="1" dirty="0"/>
              <a:t> =</a:t>
            </a:r>
            <a:endParaRPr lang="en-US" dirty="0"/>
          </a:p>
          <a:p>
            <a:r>
              <a:rPr lang="en-US" b="1" dirty="0" smtClean="0"/>
              <a:t>			</a:t>
            </a:r>
            <a:r>
              <a:rPr lang="en-US" b="1" dirty="0" err="1" smtClean="0"/>
              <a:t>segue.destinationViewController</a:t>
            </a:r>
            <a:r>
              <a:rPr lang="en-US" b="1" dirty="0" smtClean="0"/>
              <a:t> </a:t>
            </a:r>
            <a:r>
              <a:rPr lang="en-US" b="1" dirty="0"/>
              <a:t>as! </a:t>
            </a:r>
            <a:r>
              <a:rPr lang="en-US" b="1" dirty="0" err="1"/>
              <a:t>BandsDetailViewController</a:t>
            </a:r>
            <a:endParaRPr lang="en-US" dirty="0"/>
          </a:p>
          <a:p>
            <a:r>
              <a:rPr lang="en-US" dirty="0"/>
              <a:t> </a:t>
            </a:r>
          </a:p>
          <a:p>
            <a:r>
              <a:rPr lang="en-US" b="1" dirty="0" smtClean="0"/>
              <a:t>	}</a:t>
            </a:r>
            <a:endParaRPr lang="en-US" dirty="0"/>
          </a:p>
          <a:p>
            <a:r>
              <a:rPr lang="en-US" dirty="0"/>
              <a:t> </a:t>
            </a:r>
          </a:p>
          <a:p>
            <a:r>
              <a:rPr lang="en-US" b="1" dirty="0" smtClean="0"/>
              <a:t>     }</a:t>
            </a:r>
            <a:endParaRPr lang="en-US" dirty="0"/>
          </a:p>
          <a:p>
            <a:r>
              <a:rPr lang="en-US" dirty="0"/>
              <a:t>}</a:t>
            </a:r>
          </a:p>
        </p:txBody>
      </p:sp>
    </p:spTree>
    <p:extLst>
      <p:ext uri="{BB962C8B-B14F-4D97-AF65-F5344CB8AC3E}">
        <p14:creationId xmlns:p14="http://schemas.microsoft.com/office/powerpoint/2010/main" val="88976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836" y="0"/>
            <a:ext cx="9323324" cy="5935208"/>
          </a:xfrm>
          <a:prstGeom prst="rect">
            <a:avLst/>
          </a:prstGeom>
        </p:spPr>
      </p:pic>
    </p:spTree>
    <p:extLst>
      <p:ext uri="{BB962C8B-B14F-4D97-AF65-F5344CB8AC3E}">
        <p14:creationId xmlns:p14="http://schemas.microsoft.com/office/powerpoint/2010/main" val="43897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sz="2800" dirty="0" smtClean="0"/>
              <a:t>Chapter 3 and 4 from </a:t>
            </a:r>
            <a:r>
              <a:rPr lang="en-US" sz="2800" dirty="0" err="1" smtClean="0"/>
              <a:t>Nobledesktop</a:t>
            </a:r>
            <a:r>
              <a:rPr lang="en-US" sz="2800" dirty="0" smtClean="0"/>
              <a:t> book</a:t>
            </a:r>
          </a:p>
          <a:p>
            <a:r>
              <a:rPr lang="en-US" sz="2800" dirty="0" smtClean="0"/>
              <a:t>Assignments </a:t>
            </a:r>
            <a:r>
              <a:rPr lang="mr-IN" sz="2800" dirty="0" smtClean="0"/>
              <a:t>–</a:t>
            </a:r>
            <a:r>
              <a:rPr lang="en-US" sz="2800" dirty="0" smtClean="0"/>
              <a:t> Word Count, Features list</a:t>
            </a:r>
            <a:endParaRPr lang="en-US" sz="2800" dirty="0" smtClean="0"/>
          </a:p>
        </p:txBody>
      </p:sp>
    </p:spTree>
    <p:extLst>
      <p:ext uri="{BB962C8B-B14F-4D97-AF65-F5344CB8AC3E}">
        <p14:creationId xmlns:p14="http://schemas.microsoft.com/office/powerpoint/2010/main" val="177274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1199388"/>
            <a:ext cx="10891284" cy="3994404"/>
          </a:xfrm>
          <a:prstGeom prst="rect">
            <a:avLst/>
          </a:prstGeom>
        </p:spPr>
      </p:pic>
    </p:spTree>
    <p:extLst>
      <p:ext uri="{BB962C8B-B14F-4D97-AF65-F5344CB8AC3E}">
        <p14:creationId xmlns:p14="http://schemas.microsoft.com/office/powerpoint/2010/main" val="27220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7251" y="1199896"/>
            <a:ext cx="4457617" cy="3554984"/>
          </a:xfrm>
          <a:prstGeom prst="rect">
            <a:avLst/>
          </a:prstGeom>
        </p:spPr>
      </p:pic>
    </p:spTree>
    <p:extLst>
      <p:ext uri="{BB962C8B-B14F-4D97-AF65-F5344CB8AC3E}">
        <p14:creationId xmlns:p14="http://schemas.microsoft.com/office/powerpoint/2010/main" val="123529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500" y="165100"/>
            <a:ext cx="8433308" cy="5937973"/>
          </a:xfrm>
          <a:prstGeom prst="rect">
            <a:avLst/>
          </a:prstGeom>
        </p:spPr>
      </p:pic>
    </p:spTree>
    <p:extLst>
      <p:ext uri="{BB962C8B-B14F-4D97-AF65-F5344CB8AC3E}">
        <p14:creationId xmlns:p14="http://schemas.microsoft.com/office/powerpoint/2010/main" val="41214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6816" y="171418"/>
            <a:ext cx="8244332" cy="5808250"/>
          </a:xfrm>
          <a:prstGeom prst="rect">
            <a:avLst/>
          </a:prstGeom>
        </p:spPr>
      </p:pic>
    </p:spTree>
    <p:extLst>
      <p:ext uri="{BB962C8B-B14F-4D97-AF65-F5344CB8AC3E}">
        <p14:creationId xmlns:p14="http://schemas.microsoft.com/office/powerpoint/2010/main" val="60132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1648</Words>
  <Application>Microsoft Macintosh PowerPoint</Application>
  <PresentationFormat>Widescreen</PresentationFormat>
  <Paragraphs>696</Paragraphs>
  <Slides>55</Slides>
  <Notes>55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55</vt:i4>
      </vt:variant>
    </vt:vector>
  </HeadingPairs>
  <TitlesOfParts>
    <vt:vector size="58" baseType="lpstr">
      <vt:lpstr>Mangal</vt:lpstr>
      <vt:lpstr>Arial</vt:lpstr>
      <vt:lpstr>Diamond Grid 16x9</vt:lpstr>
      <vt:lpstr>Building iOS Swift apps</vt:lpstr>
      <vt:lpstr>Agenda</vt:lpstr>
      <vt:lpstr>Chapter 3</vt:lpstr>
      <vt:lpstr>Save your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Navigation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cp:lastPrinted>2017-02-07T22:32:55Z</cp:lastPrinted>
  <dcterms:created xsi:type="dcterms:W3CDTF">2016-08-20T19:03:32Z</dcterms:created>
  <dcterms:modified xsi:type="dcterms:W3CDTF">2017-02-08T01:10:42Z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